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4" r:id="rId4"/>
    <p:sldMasterId id="2147483954" r:id="rId5"/>
  </p:sldMasterIdLst>
  <p:notesMasterIdLst>
    <p:notesMasterId r:id="rId20"/>
  </p:notesMasterIdLst>
  <p:sldIdLst>
    <p:sldId id="7694" r:id="rId6"/>
    <p:sldId id="7697" r:id="rId7"/>
    <p:sldId id="256" r:id="rId8"/>
    <p:sldId id="257" r:id="rId9"/>
    <p:sldId id="7698" r:id="rId10"/>
    <p:sldId id="7699" r:id="rId11"/>
    <p:sldId id="7700" r:id="rId12"/>
    <p:sldId id="7701" r:id="rId13"/>
    <p:sldId id="7702" r:id="rId14"/>
    <p:sldId id="7703" r:id="rId15"/>
    <p:sldId id="7705" r:id="rId16"/>
    <p:sldId id="7704" r:id="rId17"/>
    <p:sldId id="7706" r:id="rId18"/>
    <p:sldId id="7693" r:id="rId19"/>
  </p:sldIdLst>
  <p:sldSz cx="12192000" cy="6858000"/>
  <p:notesSz cx="6858000" cy="9144000"/>
  <p:embeddedFontLst>
    <p:embeddedFont>
      <p:font typeface="Bookman Old Style" panose="020506040505050202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DIN Medium" panose="02020500000000000000"/>
      <p:regular r:id="rId29"/>
    </p:embeddedFont>
    <p:embeddedFont>
      <p:font typeface="Futura BdCn BT" panose="020B0706020204020204"/>
      <p:regular r:id="rId30"/>
    </p:embeddedFont>
    <p:embeddedFont>
      <p:font typeface="Futura Md BT" panose="020B0602020204020303"/>
      <p:regular r:id="rId31"/>
    </p:embeddedFont>
    <p:embeddedFont>
      <p:font typeface="Segoe UI" panose="020B0502040204020203"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36"/>
    <a:srgbClr val="1E2F5F"/>
    <a:srgbClr val="FEC6C4"/>
    <a:srgbClr val="FFC000"/>
    <a:srgbClr val="FCDBC9"/>
    <a:srgbClr val="FFFFFF"/>
    <a:srgbClr val="2D323E"/>
    <a:srgbClr val="039BE5"/>
    <a:srgbClr val="F5F5F5"/>
    <a:srgbClr val="4447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44B96-D62C-4813-9F69-B5ACA320BF70}" v="2" dt="2022-11-29T02:28:10.471"/>
    <p1510:client id="{5375992E-2D08-4F45-AC27-925946A3C040}" v="14" dt="2022-11-29T02:29:37.038"/>
    <p1510:client id="{78CECB85-0C37-4048-A14E-9A05F97CD691}" v="17" dt="2022-11-29T02:24:52.622"/>
    <p1510:client id="{F3E8C2EA-3E84-444B-BBB3-D47E0580D146}" v="187" dt="2023-04-17T01:18:15.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 PUTU DIAN DWIPAYANA" userId="S::sang.dwipayana@kemenkeu.go.id::13f62348-7b76-48f4-8fb3-ad7d4c3b6785" providerId="AD" clId="Web-{7F463E70-6EA7-421B-A7F2-B6A8AE1319FB}"/>
    <pc:docChg chg="modSld">
      <pc:chgData name="SANG PUTU DIAN DWIPAYANA" userId="S::sang.dwipayana@kemenkeu.go.id::13f62348-7b76-48f4-8fb3-ad7d4c3b6785" providerId="AD" clId="Web-{7F463E70-6EA7-421B-A7F2-B6A8AE1319FB}" dt="2022-11-29T02:28:10.471" v="1" actId="1076"/>
      <pc:docMkLst>
        <pc:docMk/>
      </pc:docMkLst>
      <pc:sldChg chg="modSp">
        <pc:chgData name="SANG PUTU DIAN DWIPAYANA" userId="S::sang.dwipayana@kemenkeu.go.id::13f62348-7b76-48f4-8fb3-ad7d4c3b6785" providerId="AD" clId="Web-{7F463E70-6EA7-421B-A7F2-B6A8AE1319FB}" dt="2022-11-29T02:28:10.471" v="1" actId="1076"/>
        <pc:sldMkLst>
          <pc:docMk/>
          <pc:sldMk cId="2315540685" sldId="256"/>
        </pc:sldMkLst>
        <pc:spChg chg="mod">
          <ac:chgData name="SANG PUTU DIAN DWIPAYANA" userId="S::sang.dwipayana@kemenkeu.go.id::13f62348-7b76-48f4-8fb3-ad7d4c3b6785" providerId="AD" clId="Web-{7F463E70-6EA7-421B-A7F2-B6A8AE1319FB}" dt="2022-11-29T02:28:10.471" v="1" actId="1076"/>
          <ac:spMkLst>
            <pc:docMk/>
            <pc:sldMk cId="2315540685" sldId="256"/>
            <ac:spMk id="10" creationId="{AB56D949-CAAF-3FB9-FFDD-0DFCB89B8698}"/>
          </ac:spMkLst>
        </pc:spChg>
      </pc:sldChg>
    </pc:docChg>
  </pc:docChgLst>
  <pc:docChgLst>
    <pc:chgData name="ABDULLOH MUZAKI" userId="S::abdulloh.muzaki@kemenkeu.go.id::5b658e39-118f-4bff-8d61-b7772af2967c" providerId="AD" clId="Web-{F3E8C2EA-3E84-444B-BBB3-D47E0580D146}"/>
    <pc:docChg chg="addSld modSld">
      <pc:chgData name="ABDULLOH MUZAKI" userId="S::abdulloh.muzaki@kemenkeu.go.id::5b658e39-118f-4bff-8d61-b7772af2967c" providerId="AD" clId="Web-{F3E8C2EA-3E84-444B-BBB3-D47E0580D146}" dt="2023-04-17T01:18:15.596" v="113" actId="20577"/>
      <pc:docMkLst>
        <pc:docMk/>
      </pc:docMkLst>
      <pc:sldChg chg="modSp">
        <pc:chgData name="ABDULLOH MUZAKI" userId="S::abdulloh.muzaki@kemenkeu.go.id::5b658e39-118f-4bff-8d61-b7772af2967c" providerId="AD" clId="Web-{F3E8C2EA-3E84-444B-BBB3-D47E0580D146}" dt="2023-04-17T01:12:35.557" v="19" actId="20577"/>
        <pc:sldMkLst>
          <pc:docMk/>
          <pc:sldMk cId="3032066612" sldId="7703"/>
        </pc:sldMkLst>
        <pc:spChg chg="mod">
          <ac:chgData name="ABDULLOH MUZAKI" userId="S::abdulloh.muzaki@kemenkeu.go.id::5b658e39-118f-4bff-8d61-b7772af2967c" providerId="AD" clId="Web-{F3E8C2EA-3E84-444B-BBB3-D47E0580D146}" dt="2023-04-17T01:12:35.557" v="19" actId="20577"/>
          <ac:spMkLst>
            <pc:docMk/>
            <pc:sldMk cId="3032066612" sldId="7703"/>
            <ac:spMk id="8" creationId="{0A06E83B-882C-3B4D-3DC2-1E0D9786E8B8}"/>
          </ac:spMkLst>
        </pc:spChg>
      </pc:sldChg>
      <pc:sldChg chg="modSp">
        <pc:chgData name="ABDULLOH MUZAKI" userId="S::abdulloh.muzaki@kemenkeu.go.id::5b658e39-118f-4bff-8d61-b7772af2967c" providerId="AD" clId="Web-{F3E8C2EA-3E84-444B-BBB3-D47E0580D146}" dt="2023-04-17T01:16:53.844" v="79" actId="1076"/>
        <pc:sldMkLst>
          <pc:docMk/>
          <pc:sldMk cId="2847063254" sldId="7704"/>
        </pc:sldMkLst>
        <pc:spChg chg="mod">
          <ac:chgData name="ABDULLOH MUZAKI" userId="S::abdulloh.muzaki@kemenkeu.go.id::5b658e39-118f-4bff-8d61-b7772af2967c" providerId="AD" clId="Web-{F3E8C2EA-3E84-444B-BBB3-D47E0580D146}" dt="2023-04-17T01:16:53.844" v="79" actId="1076"/>
          <ac:spMkLst>
            <pc:docMk/>
            <pc:sldMk cId="2847063254" sldId="7704"/>
            <ac:spMk id="8" creationId="{0A06E83B-882C-3B4D-3DC2-1E0D9786E8B8}"/>
          </ac:spMkLst>
        </pc:spChg>
      </pc:sldChg>
      <pc:sldChg chg="modSp add replId">
        <pc:chgData name="ABDULLOH MUZAKI" userId="S::abdulloh.muzaki@kemenkeu.go.id::5b658e39-118f-4bff-8d61-b7772af2967c" providerId="AD" clId="Web-{F3E8C2EA-3E84-444B-BBB3-D47E0580D146}" dt="2023-04-17T01:15:33.436" v="56" actId="20577"/>
        <pc:sldMkLst>
          <pc:docMk/>
          <pc:sldMk cId="1304329793" sldId="7705"/>
        </pc:sldMkLst>
        <pc:spChg chg="mod">
          <ac:chgData name="ABDULLOH MUZAKI" userId="S::abdulloh.muzaki@kemenkeu.go.id::5b658e39-118f-4bff-8d61-b7772af2967c" providerId="AD" clId="Web-{F3E8C2EA-3E84-444B-BBB3-D47E0580D146}" dt="2023-04-17T01:11:57.946" v="7" actId="20577"/>
          <ac:spMkLst>
            <pc:docMk/>
            <pc:sldMk cId="1304329793" sldId="7705"/>
            <ac:spMk id="4" creationId="{DC971AA4-2FA2-4EDD-81AF-E25AE27252BF}"/>
          </ac:spMkLst>
        </pc:spChg>
        <pc:spChg chg="mod">
          <ac:chgData name="ABDULLOH MUZAKI" userId="S::abdulloh.muzaki@kemenkeu.go.id::5b658e39-118f-4bff-8d61-b7772af2967c" providerId="AD" clId="Web-{F3E8C2EA-3E84-444B-BBB3-D47E0580D146}" dt="2023-04-17T01:15:33.436" v="56" actId="20577"/>
          <ac:spMkLst>
            <pc:docMk/>
            <pc:sldMk cId="1304329793" sldId="7705"/>
            <ac:spMk id="8" creationId="{0A06E83B-882C-3B4D-3DC2-1E0D9786E8B8}"/>
          </ac:spMkLst>
        </pc:spChg>
      </pc:sldChg>
      <pc:sldChg chg="modSp add replId">
        <pc:chgData name="ABDULLOH MUZAKI" userId="S::abdulloh.muzaki@kemenkeu.go.id::5b658e39-118f-4bff-8d61-b7772af2967c" providerId="AD" clId="Web-{F3E8C2EA-3E84-444B-BBB3-D47E0580D146}" dt="2023-04-17T01:18:15.596" v="113" actId="20577"/>
        <pc:sldMkLst>
          <pc:docMk/>
          <pc:sldMk cId="3014981503" sldId="7706"/>
        </pc:sldMkLst>
        <pc:spChg chg="mod">
          <ac:chgData name="ABDULLOH MUZAKI" userId="S::abdulloh.muzaki@kemenkeu.go.id::5b658e39-118f-4bff-8d61-b7772af2967c" providerId="AD" clId="Web-{F3E8C2EA-3E84-444B-BBB3-D47E0580D146}" dt="2023-04-17T01:16:04.436" v="68" actId="20577"/>
          <ac:spMkLst>
            <pc:docMk/>
            <pc:sldMk cId="3014981503" sldId="7706"/>
            <ac:spMk id="2" creationId="{CFDE21E4-179C-DE46-ABE7-EC91025BA464}"/>
          </ac:spMkLst>
        </pc:spChg>
        <pc:spChg chg="mod">
          <ac:chgData name="ABDULLOH MUZAKI" userId="S::abdulloh.muzaki@kemenkeu.go.id::5b658e39-118f-4bff-8d61-b7772af2967c" providerId="AD" clId="Web-{F3E8C2EA-3E84-444B-BBB3-D47E0580D146}" dt="2023-04-17T01:18:15.596" v="113" actId="20577"/>
          <ac:spMkLst>
            <pc:docMk/>
            <pc:sldMk cId="3014981503" sldId="7706"/>
            <ac:spMk id="8" creationId="{0A06E83B-882C-3B4D-3DC2-1E0D9786E8B8}"/>
          </ac:spMkLst>
        </pc:spChg>
      </pc:sldChg>
    </pc:docChg>
  </pc:docChgLst>
  <pc:docChgLst>
    <pc:chgData name="MGS. RAHMAT SETIAWAN" userId="S::mgs.setiawan@kemenkeu.go.id::fe7d9868-2e03-4796-b07b-0c76d3d52b8e" providerId="AD" clId="Web-{5375992E-2D08-4F45-AC27-925946A3C040}"/>
    <pc:docChg chg="modSld">
      <pc:chgData name="MGS. RAHMAT SETIAWAN" userId="S::mgs.setiawan@kemenkeu.go.id::fe7d9868-2e03-4796-b07b-0c76d3d52b8e" providerId="AD" clId="Web-{5375992E-2D08-4F45-AC27-925946A3C040}" dt="2022-11-29T02:29:37.038" v="13" actId="14100"/>
      <pc:docMkLst>
        <pc:docMk/>
      </pc:docMkLst>
      <pc:sldChg chg="modSp">
        <pc:chgData name="MGS. RAHMAT SETIAWAN" userId="S::mgs.setiawan@kemenkeu.go.id::fe7d9868-2e03-4796-b07b-0c76d3d52b8e" providerId="AD" clId="Web-{5375992E-2D08-4F45-AC27-925946A3C040}" dt="2022-11-29T02:29:37.038" v="13" actId="14100"/>
        <pc:sldMkLst>
          <pc:docMk/>
          <pc:sldMk cId="4027014756" sldId="7695"/>
        </pc:sldMkLst>
        <pc:spChg chg="mod">
          <ac:chgData name="MGS. RAHMAT SETIAWAN" userId="S::mgs.setiawan@kemenkeu.go.id::fe7d9868-2e03-4796-b07b-0c76d3d52b8e" providerId="AD" clId="Web-{5375992E-2D08-4F45-AC27-925946A3C040}" dt="2022-11-29T02:29:37.038" v="13" actId="14100"/>
          <ac:spMkLst>
            <pc:docMk/>
            <pc:sldMk cId="4027014756" sldId="7695"/>
            <ac:spMk id="3" creationId="{A77FDA1A-BA86-F4AD-25F5-C71FCEAD30CC}"/>
          </ac:spMkLst>
        </pc:spChg>
        <pc:picChg chg="mod">
          <ac:chgData name="MGS. RAHMAT SETIAWAN" userId="S::mgs.setiawan@kemenkeu.go.id::fe7d9868-2e03-4796-b07b-0c76d3d52b8e" providerId="AD" clId="Web-{5375992E-2D08-4F45-AC27-925946A3C040}" dt="2022-11-29T02:29:32.507" v="12" actId="14100"/>
          <ac:picMkLst>
            <pc:docMk/>
            <pc:sldMk cId="4027014756" sldId="7695"/>
            <ac:picMk id="2" creationId="{46EEED01-5405-3AD2-864A-C2C781F129F6}"/>
          </ac:picMkLst>
        </pc:picChg>
      </pc:sldChg>
    </pc:docChg>
  </pc:docChgLst>
  <pc:docChgLst>
    <pc:chgData name="MGS. RAHMAT SETIAWAN" userId="S::mgs.setiawan@kemenkeu.go.id::fe7d9868-2e03-4796-b07b-0c76d3d52b8e" providerId="AD" clId="Web-{78CECB85-0C37-4048-A14E-9A05F97CD691}"/>
    <pc:docChg chg="modSld">
      <pc:chgData name="MGS. RAHMAT SETIAWAN" userId="S::mgs.setiawan@kemenkeu.go.id::fe7d9868-2e03-4796-b07b-0c76d3d52b8e" providerId="AD" clId="Web-{78CECB85-0C37-4048-A14E-9A05F97CD691}" dt="2022-11-29T02:24:52.622" v="14" actId="14100"/>
      <pc:docMkLst>
        <pc:docMk/>
      </pc:docMkLst>
      <pc:sldChg chg="modSp">
        <pc:chgData name="MGS. RAHMAT SETIAWAN" userId="S::mgs.setiawan@kemenkeu.go.id::fe7d9868-2e03-4796-b07b-0c76d3d52b8e" providerId="AD" clId="Web-{78CECB85-0C37-4048-A14E-9A05F97CD691}" dt="2022-11-29T02:19:40.412" v="5" actId="1076"/>
        <pc:sldMkLst>
          <pc:docMk/>
          <pc:sldMk cId="2315540685" sldId="256"/>
        </pc:sldMkLst>
        <pc:spChg chg="mod">
          <ac:chgData name="MGS. RAHMAT SETIAWAN" userId="S::mgs.setiawan@kemenkeu.go.id::fe7d9868-2e03-4796-b07b-0c76d3d52b8e" providerId="AD" clId="Web-{78CECB85-0C37-4048-A14E-9A05F97CD691}" dt="2022-11-29T02:19:40.412" v="5" actId="1076"/>
          <ac:spMkLst>
            <pc:docMk/>
            <pc:sldMk cId="2315540685" sldId="256"/>
            <ac:spMk id="10" creationId="{AB56D949-CAAF-3FB9-FFDD-0DFCB89B8698}"/>
          </ac:spMkLst>
        </pc:spChg>
        <pc:picChg chg="mod">
          <ac:chgData name="MGS. RAHMAT SETIAWAN" userId="S::mgs.setiawan@kemenkeu.go.id::fe7d9868-2e03-4796-b07b-0c76d3d52b8e" providerId="AD" clId="Web-{78CECB85-0C37-4048-A14E-9A05F97CD691}" dt="2022-11-29T02:19:11.349" v="3" actId="1076"/>
          <ac:picMkLst>
            <pc:docMk/>
            <pc:sldMk cId="2315540685" sldId="256"/>
            <ac:picMk id="5" creationId="{DDC52515-20D2-458C-A6FC-61F9A40A011E}"/>
          </ac:picMkLst>
        </pc:picChg>
      </pc:sldChg>
      <pc:sldChg chg="modSp">
        <pc:chgData name="MGS. RAHMAT SETIAWAN" userId="S::mgs.setiawan@kemenkeu.go.id::fe7d9868-2e03-4796-b07b-0c76d3d52b8e" providerId="AD" clId="Web-{78CECB85-0C37-4048-A14E-9A05F97CD691}" dt="2022-11-29T02:24:52.622" v="14" actId="14100"/>
        <pc:sldMkLst>
          <pc:docMk/>
          <pc:sldMk cId="2217781811" sldId="7685"/>
        </pc:sldMkLst>
        <pc:picChg chg="mod">
          <ac:chgData name="MGS. RAHMAT SETIAWAN" userId="S::mgs.setiawan@kemenkeu.go.id::fe7d9868-2e03-4796-b07b-0c76d3d52b8e" providerId="AD" clId="Web-{78CECB85-0C37-4048-A14E-9A05F97CD691}" dt="2022-11-29T02:24:52.622" v="14" actId="14100"/>
          <ac:picMkLst>
            <pc:docMk/>
            <pc:sldMk cId="2217781811" sldId="7685"/>
            <ac:picMk id="6" creationId="{3D5C0675-18B4-13AA-7313-0D4F8469A5D7}"/>
          </ac:picMkLst>
        </pc:picChg>
      </pc:sldChg>
      <pc:sldChg chg="modSp">
        <pc:chgData name="MGS. RAHMAT SETIAWAN" userId="S::mgs.setiawan@kemenkeu.go.id::fe7d9868-2e03-4796-b07b-0c76d3d52b8e" providerId="AD" clId="Web-{78CECB85-0C37-4048-A14E-9A05F97CD691}" dt="2022-11-29T02:23:16.276" v="11" actId="1076"/>
        <pc:sldMkLst>
          <pc:docMk/>
          <pc:sldMk cId="4027014756" sldId="7695"/>
        </pc:sldMkLst>
        <pc:spChg chg="mod">
          <ac:chgData name="MGS. RAHMAT SETIAWAN" userId="S::mgs.setiawan@kemenkeu.go.id::fe7d9868-2e03-4796-b07b-0c76d3d52b8e" providerId="AD" clId="Web-{78CECB85-0C37-4048-A14E-9A05F97CD691}" dt="2022-11-29T02:22:59.057" v="7" actId="1076"/>
          <ac:spMkLst>
            <pc:docMk/>
            <pc:sldMk cId="4027014756" sldId="7695"/>
            <ac:spMk id="3" creationId="{A77FDA1A-BA86-F4AD-25F5-C71FCEAD30CC}"/>
          </ac:spMkLst>
        </pc:spChg>
        <pc:spChg chg="mod">
          <ac:chgData name="MGS. RAHMAT SETIAWAN" userId="S::mgs.setiawan@kemenkeu.go.id::fe7d9868-2e03-4796-b07b-0c76d3d52b8e" providerId="AD" clId="Web-{78CECB85-0C37-4048-A14E-9A05F97CD691}" dt="2022-11-29T02:15:27.703" v="0" actId="20577"/>
          <ac:spMkLst>
            <pc:docMk/>
            <pc:sldMk cId="4027014756" sldId="7695"/>
            <ac:spMk id="15" creationId="{A1D21EF2-C94B-4D41-77E7-13B712A92E66}"/>
          </ac:spMkLst>
        </pc:spChg>
        <pc:grpChg chg="mod">
          <ac:chgData name="MGS. RAHMAT SETIAWAN" userId="S::mgs.setiawan@kemenkeu.go.id::fe7d9868-2e03-4796-b07b-0c76d3d52b8e" providerId="AD" clId="Web-{78CECB85-0C37-4048-A14E-9A05F97CD691}" dt="2022-11-29T02:23:10.338" v="10" actId="1076"/>
          <ac:grpSpMkLst>
            <pc:docMk/>
            <pc:sldMk cId="4027014756" sldId="7695"/>
            <ac:grpSpMk id="11" creationId="{3C19F849-CFC1-A815-17B6-3E6CB5043DB6}"/>
          </ac:grpSpMkLst>
        </pc:grpChg>
        <pc:picChg chg="mod">
          <ac:chgData name="MGS. RAHMAT SETIAWAN" userId="S::mgs.setiawan@kemenkeu.go.id::fe7d9868-2e03-4796-b07b-0c76d3d52b8e" providerId="AD" clId="Web-{78CECB85-0C37-4048-A14E-9A05F97CD691}" dt="2022-11-29T02:23:16.276" v="11" actId="1076"/>
          <ac:picMkLst>
            <pc:docMk/>
            <pc:sldMk cId="4027014756" sldId="7695"/>
            <ac:picMk id="2" creationId="{46EEED01-5405-3AD2-864A-C2C781F129F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ID" dirty="0" err="1"/>
              <a:t>Interaksi</a:t>
            </a:r>
            <a:r>
              <a:rPr lang="en-ID" baseline="0" dirty="0"/>
              <a:t> </a:t>
            </a:r>
            <a:r>
              <a:rPr lang="en-ID" baseline="0" dirty="0" err="1"/>
              <a:t>Telepon</a:t>
            </a:r>
            <a:r>
              <a:rPr lang="en-ID" baseline="0" dirty="0"/>
              <a:t> 2022</a:t>
            </a:r>
            <a:endParaRPr lang="en-ID"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Answered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Semester I/2022</c:v>
                </c:pt>
                <c:pt idx="1">
                  <c:v>Semester II/2022</c:v>
                </c:pt>
              </c:strCache>
            </c:strRef>
          </c:cat>
          <c:val>
            <c:numRef>
              <c:f>Sheet1!$B$2:$B$3</c:f>
              <c:numCache>
                <c:formatCode>#,##0</c:formatCode>
                <c:ptCount val="2"/>
                <c:pt idx="0">
                  <c:v>182060</c:v>
                </c:pt>
                <c:pt idx="1">
                  <c:v>161267</c:v>
                </c:pt>
              </c:numCache>
            </c:numRef>
          </c:val>
          <c:extLst>
            <c:ext xmlns:c16="http://schemas.microsoft.com/office/drawing/2014/chart" uri="{C3380CC4-5D6E-409C-BE32-E72D297353CC}">
              <c16:uniqueId val="{00000000-1800-4470-B887-1702E613BABD}"/>
            </c:ext>
          </c:extLst>
        </c:ser>
        <c:ser>
          <c:idx val="1"/>
          <c:order val="1"/>
          <c:tx>
            <c:strRef>
              <c:f>Sheet1!$C$1</c:f>
              <c:strCache>
                <c:ptCount val="1"/>
                <c:pt idx="0">
                  <c:v>Abandoned</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Semester I/2022</c:v>
                </c:pt>
                <c:pt idx="1">
                  <c:v>Semester II/2022</c:v>
                </c:pt>
              </c:strCache>
            </c:strRef>
          </c:cat>
          <c:val>
            <c:numRef>
              <c:f>Sheet1!$C$2:$C$3</c:f>
              <c:numCache>
                <c:formatCode>#,##0</c:formatCode>
                <c:ptCount val="2"/>
                <c:pt idx="0">
                  <c:v>11366</c:v>
                </c:pt>
                <c:pt idx="1">
                  <c:v>13105</c:v>
                </c:pt>
              </c:numCache>
            </c:numRef>
          </c:val>
          <c:extLst>
            <c:ext xmlns:c16="http://schemas.microsoft.com/office/drawing/2014/chart" uri="{C3380CC4-5D6E-409C-BE32-E72D297353CC}">
              <c16:uniqueId val="{00000001-1800-4470-B887-1702E613BABD}"/>
            </c:ext>
          </c:extLst>
        </c:ser>
        <c:ser>
          <c:idx val="2"/>
          <c:order val="2"/>
          <c:tx>
            <c:strRef>
              <c:f>Sheet1!$D$1</c:f>
              <c:strCache>
                <c:ptCount val="1"/>
                <c:pt idx="0">
                  <c:v>Total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Semester I/2022</c:v>
                </c:pt>
                <c:pt idx="1">
                  <c:v>Semester II/2022</c:v>
                </c:pt>
              </c:strCache>
            </c:strRef>
          </c:cat>
          <c:val>
            <c:numRef>
              <c:f>Sheet1!$D$2:$D$3</c:f>
              <c:numCache>
                <c:formatCode>#,##0</c:formatCode>
                <c:ptCount val="2"/>
                <c:pt idx="0">
                  <c:v>193426</c:v>
                </c:pt>
                <c:pt idx="1">
                  <c:v>174372</c:v>
                </c:pt>
              </c:numCache>
            </c:numRef>
          </c:val>
          <c:extLst>
            <c:ext xmlns:c16="http://schemas.microsoft.com/office/drawing/2014/chart" uri="{C3380CC4-5D6E-409C-BE32-E72D297353CC}">
              <c16:uniqueId val="{00000004-1800-4470-B887-1702E613BABD}"/>
            </c:ext>
          </c:extLst>
        </c:ser>
        <c:dLbls>
          <c:showLegendKey val="0"/>
          <c:showVal val="1"/>
          <c:showCatName val="0"/>
          <c:showSerName val="0"/>
          <c:showPercent val="0"/>
          <c:showBubbleSize val="0"/>
        </c:dLbls>
        <c:gapWidth val="150"/>
        <c:overlap val="-25"/>
        <c:axId val="662896528"/>
        <c:axId val="662891248"/>
      </c:barChart>
      <c:catAx>
        <c:axId val="6628965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62891248"/>
        <c:crosses val="autoZero"/>
        <c:auto val="1"/>
        <c:lblAlgn val="ctr"/>
        <c:lblOffset val="100"/>
        <c:noMultiLvlLbl val="0"/>
      </c:catAx>
      <c:valAx>
        <c:axId val="662891248"/>
        <c:scaling>
          <c:orientation val="minMax"/>
        </c:scaling>
        <c:delete val="1"/>
        <c:axPos val="l"/>
        <c:numFmt formatCode="#,##0" sourceLinked="1"/>
        <c:majorTickMark val="none"/>
        <c:minorTickMark val="none"/>
        <c:tickLblPos val="nextTo"/>
        <c:crossAx val="662896528"/>
        <c:crosses val="autoZero"/>
        <c:crossBetween val="between"/>
      </c:valAx>
      <c:spPr>
        <a:noFill/>
        <a:ln>
          <a:noFill/>
        </a:ln>
        <a:effectLst/>
      </c:spPr>
    </c:plotArea>
    <c:legend>
      <c:legendPos val="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4F04E-2EF6-48FC-87AD-86F283F705A4}" type="datetimeFigureOut">
              <a:rPr lang="en-ID" smtClean="0"/>
              <a:t>16/04/2023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84C5E-5688-4C8F-883E-70EC77155938}" type="slidenum">
              <a:rPr lang="en-ID" smtClean="0"/>
              <a:t>‹#›</a:t>
            </a:fld>
            <a:endParaRPr lang="en-ID"/>
          </a:p>
        </p:txBody>
      </p:sp>
    </p:spTree>
    <p:extLst>
      <p:ext uri="{BB962C8B-B14F-4D97-AF65-F5344CB8AC3E}">
        <p14:creationId xmlns:p14="http://schemas.microsoft.com/office/powerpoint/2010/main" val="190386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00"/>
              </a:spcBef>
            </a:pPr>
            <a:r>
              <a:rPr lang="en-US" sz="1800" dirty="0" err="1">
                <a:effectLst/>
                <a:latin typeface="Arial" panose="020B0604020202020204" pitchFamily="34" charset="0"/>
                <a:ea typeface="Arial" panose="020B0604020202020204" pitchFamily="34" charset="0"/>
              </a:rPr>
              <a:t>Kondisi</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saat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ini</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belum</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terdapat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sumber</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menunjukkan</a:t>
            </a:r>
            <a:r>
              <a:rPr lang="en-US" sz="1800" dirty="0">
                <a:effectLst/>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data jumlah penelepon yang mencoba masuk ke dalam sistem antrian KLIP namun tidak berhasil tersambung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menunjukkan</a:t>
            </a:r>
            <a:r>
              <a:rPr lang="en-US" sz="1800" dirty="0">
                <a:effectLst/>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potensi kemungkinan </a:t>
            </a:r>
            <a:r>
              <a:rPr lang="en-US" sz="1800" i="1" dirty="0" err="1">
                <a:effectLst/>
                <a:latin typeface="Arial" panose="020B0604020202020204" pitchFamily="34" charset="0"/>
                <a:ea typeface="Arial" panose="020B0604020202020204" pitchFamily="34" charset="0"/>
              </a:rPr>
              <a:t>agen</a:t>
            </a:r>
            <a:r>
              <a:rPr lang="en-US" sz="1800" i="1" dirty="0">
                <a:effectLst/>
                <a:latin typeface="Arial" panose="020B0604020202020204" pitchFamily="34" charset="0"/>
                <a:ea typeface="Arial" panose="020B0604020202020204" pitchFamily="34" charset="0"/>
              </a:rPr>
              <a:t> occupancy rate</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dapat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diperbaiki</a:t>
            </a:r>
            <a:r>
              <a:rPr lang="en-US" sz="1800" dirty="0">
                <a:effectLst/>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terkait panggilan yang tidak dapat terlayani ketika mencoba menghubungi KLIP DJP</a:t>
            </a:r>
            <a:r>
              <a:rPr lang="en-US" sz="1800" dirty="0">
                <a:effectLst/>
                <a:latin typeface="Arial" panose="020B0604020202020204" pitchFamily="34" charset="0"/>
                <a:ea typeface="Arial" panose="020B0604020202020204" pitchFamily="34" charset="0"/>
              </a:rPr>
              <a:t>. D</a:t>
            </a:r>
            <a:r>
              <a:rPr lang="id-ID" sz="1800" dirty="0">
                <a:effectLst/>
                <a:latin typeface="Arial" panose="020B0604020202020204" pitchFamily="34" charset="0"/>
                <a:ea typeface="Arial" panose="020B0604020202020204" pitchFamily="34" charset="0"/>
              </a:rPr>
              <a:t>ata tersebut penting untuk mengetahui seberapa besar jumlah sebenarnya Wajib Pajak </a:t>
            </a:r>
            <a:r>
              <a:rPr lang="en-US" sz="1800" dirty="0">
                <a:effectLst/>
                <a:latin typeface="Arial" panose="020B0604020202020204" pitchFamily="34" charset="0"/>
                <a:ea typeface="Arial" panose="020B0604020202020204" pitchFamily="34" charset="0"/>
              </a:rPr>
              <a:t>dan </a:t>
            </a:r>
            <a:r>
              <a:rPr lang="en-US" sz="1800" dirty="0" err="1">
                <a:effectLst/>
                <a:latin typeface="Arial" panose="020B0604020202020204" pitchFamily="34" charset="0"/>
                <a:ea typeface="Arial" panose="020B0604020202020204" pitchFamily="34" charset="0"/>
              </a:rPr>
              <a:t>antusiasme</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Wajib</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Pajak</a:t>
            </a:r>
            <a:r>
              <a:rPr lang="en-US" sz="1800" dirty="0">
                <a:effectLst/>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yang mencoba menghubungi Kring Pajak 1500200</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dalam</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rangka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pelaksanaan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hak</a:t>
            </a:r>
            <a:r>
              <a:rPr lang="en-US" sz="1800" dirty="0">
                <a:effectLst/>
                <a:latin typeface="Arial" panose="020B0604020202020204" pitchFamily="34" charset="0"/>
                <a:ea typeface="Arial" panose="020B0604020202020204" pitchFamily="34" charset="0"/>
              </a:rPr>
              <a:t> dan </a:t>
            </a:r>
            <a:r>
              <a:rPr lang="en-US" sz="1800" dirty="0" err="1">
                <a:effectLst/>
                <a:latin typeface="Arial" panose="020B0604020202020204" pitchFamily="34" charset="0"/>
                <a:ea typeface="Arial" panose="020B0604020202020204" pitchFamily="34" charset="0"/>
              </a:rPr>
              <a:t>kewajiban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perpajakannya</a:t>
            </a:r>
            <a:r>
              <a:rPr lang="en-US" sz="1800" dirty="0">
                <a:effectLst/>
                <a:latin typeface="Arial" panose="020B0604020202020204" pitchFamily="34" charset="0"/>
                <a:ea typeface="Arial" panose="020B0604020202020204" pitchFamily="34" charset="0"/>
              </a:rPr>
              <a:t>. </a:t>
            </a:r>
            <a:endParaRPr lang="en-ID" sz="1800" dirty="0">
              <a:effectLst/>
              <a:latin typeface="Arial" panose="020B0604020202020204" pitchFamily="34" charset="0"/>
              <a:ea typeface="Arial" panose="020B0604020202020204" pitchFamily="34" charset="0"/>
            </a:endParaRPr>
          </a:p>
          <a:p>
            <a:pPr algn="just">
              <a:lnSpc>
                <a:spcPct val="115000"/>
              </a:lnSpc>
              <a:spcBef>
                <a:spcPts val="1200"/>
              </a:spcBef>
            </a:pPr>
            <a:r>
              <a:rPr lang="en-US" sz="1800" dirty="0" err="1">
                <a:effectLst/>
                <a:latin typeface="Arial" panose="020B0604020202020204" pitchFamily="34" charset="0"/>
                <a:ea typeface="Arial" panose="020B0604020202020204" pitchFamily="34" charset="0"/>
              </a:rPr>
              <a:t>Selain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itu</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jumlah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panggilan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tidak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terjawab</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tiap</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bulannya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lebih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dari</a:t>
            </a:r>
            <a:r>
              <a:rPr lang="en-US" sz="1800" dirty="0">
                <a:effectLst/>
                <a:latin typeface="Arial" panose="020B0604020202020204" pitchFamily="34" charset="0"/>
                <a:ea typeface="Arial" panose="020B0604020202020204" pitchFamily="34" charset="0"/>
              </a:rPr>
              <a:t> 1.000 </a:t>
            </a:r>
            <a:r>
              <a:rPr lang="en-US" sz="1800" dirty="0" err="1">
                <a:effectLst/>
                <a:latin typeface="Arial" panose="020B0604020202020204" pitchFamily="34" charset="0"/>
                <a:ea typeface="Arial" panose="020B0604020202020204" pitchFamily="34" charset="0"/>
              </a:rPr>
              <a:t>panggilan</a:t>
            </a:r>
            <a:r>
              <a:rPr lang="en-US" sz="1800" dirty="0">
                <a:effectLst/>
                <a:latin typeface="Arial" panose="020B0604020202020204" pitchFamily="34" charset="0"/>
                <a:ea typeface="Arial" panose="020B0604020202020204" pitchFamily="34" charset="0"/>
              </a:rPr>
              <a:t> dan </a:t>
            </a:r>
            <a:r>
              <a:rPr lang="en-US" sz="1800" dirty="0" err="1">
                <a:effectLst/>
                <a:latin typeface="Arial" panose="020B0604020202020204" pitchFamily="34" charset="0"/>
                <a:ea typeface="Arial" panose="020B0604020202020204" pitchFamily="34" charset="0"/>
              </a:rPr>
              <a:t>ada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potensi</a:t>
            </a:r>
            <a:r>
              <a:rPr lang="en-US" sz="1800" dirty="0">
                <a:effectLst/>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panggilan </a:t>
            </a:r>
            <a:r>
              <a:rPr lang="en-US" sz="1800" dirty="0">
                <a:effectLst/>
                <a:latin typeface="Arial" panose="020B0604020202020204" pitchFamily="34" charset="0"/>
                <a:ea typeface="Arial" panose="020B0604020202020204" pitchFamily="34" charset="0"/>
              </a:rPr>
              <a:t>lain </a:t>
            </a:r>
            <a:r>
              <a:rPr lang="id-ID" sz="1800" dirty="0">
                <a:effectLst/>
                <a:latin typeface="Arial" panose="020B0604020202020204" pitchFamily="34" charset="0"/>
                <a:ea typeface="Arial" panose="020B0604020202020204" pitchFamily="34" charset="0"/>
              </a:rPr>
              <a:t>yang tidak dapat terlayani</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Untuk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itu</a:t>
            </a:r>
            <a:r>
              <a:rPr lang="en-US" sz="1800" dirty="0">
                <a:effectLst/>
                <a:latin typeface="Arial" panose="020B0604020202020204" pitchFamily="34" charset="0"/>
                <a:ea typeface="Arial" panose="020B0604020202020204" pitchFamily="34" charset="0"/>
              </a:rPr>
              <a:t> d</a:t>
            </a:r>
            <a:r>
              <a:rPr lang="id-ID" sz="1800" dirty="0">
                <a:effectLst/>
                <a:latin typeface="Arial" panose="020B0604020202020204" pitchFamily="34" charset="0"/>
                <a:ea typeface="Arial" panose="020B0604020202020204" pitchFamily="34" charset="0"/>
              </a:rPr>
              <a:t>iperlukan </a:t>
            </a:r>
            <a:r>
              <a:rPr lang="en-US" sz="1800" dirty="0" err="1">
                <a:effectLst/>
                <a:latin typeface="Arial" panose="020B0604020202020204" pitchFamily="34" charset="0"/>
                <a:ea typeface="Arial" panose="020B0604020202020204" pitchFamily="34" charset="0"/>
              </a:rPr>
              <a:t>langkah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mitigasi</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serta</a:t>
            </a:r>
            <a:r>
              <a:rPr lang="en-US" sz="1800" dirty="0">
                <a:effectLst/>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dukungan Manajemen KLIP </a:t>
            </a:r>
            <a:r>
              <a:rPr lang="en-US" sz="1800" dirty="0" err="1">
                <a:effectLst/>
                <a:latin typeface="Arial" panose="020B0604020202020204" pitchFamily="34" charset="0"/>
                <a:ea typeface="Arial" panose="020B0604020202020204" pitchFamily="34" charset="0"/>
              </a:rPr>
              <a:t>dalam</a:t>
            </a:r>
            <a:r>
              <a:rPr lang="en-US" sz="1800" dirty="0">
                <a:effectLst/>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peningkatan kapasitas dan aksesibilitas layanan</a:t>
            </a:r>
            <a:r>
              <a:rPr lang="en-US" sz="1800" dirty="0">
                <a:effectLst/>
                <a:latin typeface="Arial" panose="020B0604020202020204" pitchFamily="34" charset="0"/>
                <a:ea typeface="Arial" panose="020B0604020202020204" pitchFamily="34" charset="0"/>
              </a:rPr>
              <a:t>.</a:t>
            </a:r>
            <a:endParaRPr lang="en-ID" sz="1800" dirty="0">
              <a:effectLst/>
              <a:latin typeface="Arial" panose="020B0604020202020204" pitchFamily="34" charset="0"/>
              <a:ea typeface="Arial" panose="020B0604020202020204" pitchFamily="34" charset="0"/>
            </a:endParaRPr>
          </a:p>
          <a:p>
            <a:endParaRPr lang="en-ID" dirty="0"/>
          </a:p>
        </p:txBody>
      </p:sp>
      <p:sp>
        <p:nvSpPr>
          <p:cNvPr id="4" name="Slide Number Placeholder 3"/>
          <p:cNvSpPr>
            <a:spLocks noGrp="1"/>
          </p:cNvSpPr>
          <p:nvPr>
            <p:ph type="sldNum" sz="quarter" idx="5"/>
          </p:nvPr>
        </p:nvSpPr>
        <p:spPr/>
        <p:txBody>
          <a:bodyPr/>
          <a:lstStyle/>
          <a:p>
            <a:fld id="{18384C5E-5688-4C8F-883E-70EC77155938}" type="slidenum">
              <a:rPr lang="en-ID" smtClean="0"/>
              <a:t>5</a:t>
            </a:fld>
            <a:endParaRPr lang="en-ID"/>
          </a:p>
        </p:txBody>
      </p:sp>
    </p:spTree>
    <p:extLst>
      <p:ext uri="{BB962C8B-B14F-4D97-AF65-F5344CB8AC3E}">
        <p14:creationId xmlns:p14="http://schemas.microsoft.com/office/powerpoint/2010/main" val="336679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utih">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6959"/>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306634"/>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389190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6950-D6B1-4B7E-B455-E4C10184910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7B3E116-56B5-9DB0-8C2C-8D1A3BCB2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49B78C0-6554-55EF-CDBD-3C56C982AD07}"/>
              </a:ext>
            </a:extLst>
          </p:cNvPr>
          <p:cNvSpPr>
            <a:spLocks noGrp="1"/>
          </p:cNvSpPr>
          <p:nvPr>
            <p:ph type="dt" sz="half" idx="10"/>
          </p:nvPr>
        </p:nvSpPr>
        <p:spPr/>
        <p:txBody>
          <a:bodyPr/>
          <a:lstStyle/>
          <a:p>
            <a:fld id="{AC0A7422-A5F2-4C8A-A914-7213754FF454}" type="datetimeFigureOut">
              <a:rPr lang="en-ID" smtClean="0"/>
              <a:t>16/04/2023</a:t>
            </a:fld>
            <a:endParaRPr lang="en-ID"/>
          </a:p>
        </p:txBody>
      </p:sp>
      <p:sp>
        <p:nvSpPr>
          <p:cNvPr id="5" name="Footer Placeholder 4">
            <a:extLst>
              <a:ext uri="{FF2B5EF4-FFF2-40B4-BE49-F238E27FC236}">
                <a16:creationId xmlns:a16="http://schemas.microsoft.com/office/drawing/2014/main" id="{EBE01ED7-AAAA-AEB4-C789-A3CBD4A583A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E721C6C-85F6-2125-D676-541622DE6C8D}"/>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372165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53AE-9335-4BD5-9C5E-779C6BAC7C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638489-13A5-2BBA-C103-A4D2A2EB1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E03A62-96B1-AE51-9D51-E58ADC3C5AD1}"/>
              </a:ext>
            </a:extLst>
          </p:cNvPr>
          <p:cNvSpPr>
            <a:spLocks noGrp="1"/>
          </p:cNvSpPr>
          <p:nvPr>
            <p:ph type="dt" sz="half" idx="10"/>
          </p:nvPr>
        </p:nvSpPr>
        <p:spPr/>
        <p:txBody>
          <a:bodyPr/>
          <a:lstStyle/>
          <a:p>
            <a:fld id="{AC0A7422-A5F2-4C8A-A914-7213754FF454}" type="datetimeFigureOut">
              <a:rPr lang="en-ID" smtClean="0"/>
              <a:t>16/04/2023</a:t>
            </a:fld>
            <a:endParaRPr lang="en-ID"/>
          </a:p>
        </p:txBody>
      </p:sp>
      <p:sp>
        <p:nvSpPr>
          <p:cNvPr id="5" name="Footer Placeholder 4">
            <a:extLst>
              <a:ext uri="{FF2B5EF4-FFF2-40B4-BE49-F238E27FC236}">
                <a16:creationId xmlns:a16="http://schemas.microsoft.com/office/drawing/2014/main" id="{AAA26075-DA68-F51D-D120-86EB0022FC6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8EFA3A5-004F-E69B-4B9C-0DEA9AFD147D}"/>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221832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6AD8-E5C8-0DAB-E0DE-85F4FE0941F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5301F25-8E9F-CD2B-BE35-123FFEEB4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36C80F46-CBB0-6E5A-550F-38EF4318BC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ED46A444-C0EF-3871-2C4A-2C2FC7BDCC2F}"/>
              </a:ext>
            </a:extLst>
          </p:cNvPr>
          <p:cNvSpPr>
            <a:spLocks noGrp="1"/>
          </p:cNvSpPr>
          <p:nvPr>
            <p:ph type="dt" sz="half" idx="10"/>
          </p:nvPr>
        </p:nvSpPr>
        <p:spPr/>
        <p:txBody>
          <a:bodyPr/>
          <a:lstStyle/>
          <a:p>
            <a:fld id="{AC0A7422-A5F2-4C8A-A914-7213754FF454}" type="datetimeFigureOut">
              <a:rPr lang="en-ID" smtClean="0"/>
              <a:t>16/04/2023</a:t>
            </a:fld>
            <a:endParaRPr lang="en-ID"/>
          </a:p>
        </p:txBody>
      </p:sp>
      <p:sp>
        <p:nvSpPr>
          <p:cNvPr id="6" name="Footer Placeholder 5">
            <a:extLst>
              <a:ext uri="{FF2B5EF4-FFF2-40B4-BE49-F238E27FC236}">
                <a16:creationId xmlns:a16="http://schemas.microsoft.com/office/drawing/2014/main" id="{968AA421-FAE9-24C9-B83A-BA4FE1D5480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EE4DC9B-6B20-060A-AB39-2027F99A322F}"/>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2092514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0352-6E62-539F-A6EA-F255EA7E3AEE}"/>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D6B317B-47D8-F486-B643-54C519067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A077D4-655C-4C38-44C3-9726CA5742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702359E6-26DB-B6E7-53F1-487E61DFEA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1E337F-0758-C7DF-E4E7-292047D4AB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62E1095E-F4AA-5844-36E5-A63C23E8F678}"/>
              </a:ext>
            </a:extLst>
          </p:cNvPr>
          <p:cNvSpPr>
            <a:spLocks noGrp="1"/>
          </p:cNvSpPr>
          <p:nvPr>
            <p:ph type="dt" sz="half" idx="10"/>
          </p:nvPr>
        </p:nvSpPr>
        <p:spPr/>
        <p:txBody>
          <a:bodyPr/>
          <a:lstStyle/>
          <a:p>
            <a:fld id="{AC0A7422-A5F2-4C8A-A914-7213754FF454}" type="datetimeFigureOut">
              <a:rPr lang="en-ID" smtClean="0"/>
              <a:t>16/04/2023</a:t>
            </a:fld>
            <a:endParaRPr lang="en-ID"/>
          </a:p>
        </p:txBody>
      </p:sp>
      <p:sp>
        <p:nvSpPr>
          <p:cNvPr id="8" name="Footer Placeholder 7">
            <a:extLst>
              <a:ext uri="{FF2B5EF4-FFF2-40B4-BE49-F238E27FC236}">
                <a16:creationId xmlns:a16="http://schemas.microsoft.com/office/drawing/2014/main" id="{1E681B5F-56E8-154F-1854-434B053B5669}"/>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19872362-CA44-3C06-50FD-2FE315F643A1}"/>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1549763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6C73-E9DD-02C4-A5EB-13ADEF0A894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1A54B5B4-E7BD-E479-4E6E-2A3ACCDE445C}"/>
              </a:ext>
            </a:extLst>
          </p:cNvPr>
          <p:cNvSpPr>
            <a:spLocks noGrp="1"/>
          </p:cNvSpPr>
          <p:nvPr>
            <p:ph type="dt" sz="half" idx="10"/>
          </p:nvPr>
        </p:nvSpPr>
        <p:spPr/>
        <p:txBody>
          <a:bodyPr/>
          <a:lstStyle/>
          <a:p>
            <a:fld id="{D09A3B4F-B193-498D-9FDC-FE58515851B6}" type="datetimeFigureOut">
              <a:rPr lang="en-ID" smtClean="0"/>
              <a:t>16/04/2023</a:t>
            </a:fld>
            <a:endParaRPr lang="en-ID"/>
          </a:p>
        </p:txBody>
      </p:sp>
      <p:sp>
        <p:nvSpPr>
          <p:cNvPr id="4" name="Footer Placeholder 3">
            <a:extLst>
              <a:ext uri="{FF2B5EF4-FFF2-40B4-BE49-F238E27FC236}">
                <a16:creationId xmlns:a16="http://schemas.microsoft.com/office/drawing/2014/main" id="{67BB5D8A-5F6D-C8D1-AB32-589DFA1E64DE}"/>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C84B6430-8DFF-D380-262F-D5829D27E1EC}"/>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3884653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5915A0-5C74-7D99-2DFA-2DEBA0BA662B}"/>
              </a:ext>
            </a:extLst>
          </p:cNvPr>
          <p:cNvSpPr>
            <a:spLocks noGrp="1"/>
          </p:cNvSpPr>
          <p:nvPr>
            <p:ph type="dt" sz="half" idx="10"/>
          </p:nvPr>
        </p:nvSpPr>
        <p:spPr/>
        <p:txBody>
          <a:bodyPr/>
          <a:lstStyle/>
          <a:p>
            <a:fld id="{D09A3B4F-B193-498D-9FDC-FE58515851B6}" type="datetimeFigureOut">
              <a:rPr lang="en-ID" smtClean="0"/>
              <a:t>16/04/2023</a:t>
            </a:fld>
            <a:endParaRPr lang="en-ID"/>
          </a:p>
        </p:txBody>
      </p:sp>
      <p:sp>
        <p:nvSpPr>
          <p:cNvPr id="3" name="Footer Placeholder 2">
            <a:extLst>
              <a:ext uri="{FF2B5EF4-FFF2-40B4-BE49-F238E27FC236}">
                <a16:creationId xmlns:a16="http://schemas.microsoft.com/office/drawing/2014/main" id="{93D5E15E-84C6-8AC6-34E2-36D3A6597F13}"/>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C9C5CE19-6A70-BE24-4B2D-1F4721C6FA26}"/>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2855895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DF4B-8A47-58D5-B01A-639ED89EA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1CB2342F-642D-62AE-1635-B4AF376A0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83F78139-2D47-58FA-C2DD-1C6BF0E68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46700-971B-A2D1-A788-6BF41D995039}"/>
              </a:ext>
            </a:extLst>
          </p:cNvPr>
          <p:cNvSpPr>
            <a:spLocks noGrp="1"/>
          </p:cNvSpPr>
          <p:nvPr>
            <p:ph type="dt" sz="half" idx="10"/>
          </p:nvPr>
        </p:nvSpPr>
        <p:spPr/>
        <p:txBody>
          <a:bodyPr/>
          <a:lstStyle/>
          <a:p>
            <a:fld id="{AC0A7422-A5F2-4C8A-A914-7213754FF454}" type="datetimeFigureOut">
              <a:rPr lang="en-ID" smtClean="0"/>
              <a:t>16/04/2023</a:t>
            </a:fld>
            <a:endParaRPr lang="en-ID"/>
          </a:p>
        </p:txBody>
      </p:sp>
      <p:sp>
        <p:nvSpPr>
          <p:cNvPr id="6" name="Footer Placeholder 5">
            <a:extLst>
              <a:ext uri="{FF2B5EF4-FFF2-40B4-BE49-F238E27FC236}">
                <a16:creationId xmlns:a16="http://schemas.microsoft.com/office/drawing/2014/main" id="{CEFAB05A-A214-1AD6-5A71-CA7F96AF7DA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CA4F326-F2DF-0F0A-F0C9-CD4BE4E956BC}"/>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19954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1ED2-3251-4556-E684-3A0B2811F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ED59C1BB-94BB-6BC7-E1A5-E41022EE7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FE235E87-521F-C422-BBF0-B46FC8691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B27384-1217-14DC-8CEF-A290371B109A}"/>
              </a:ext>
            </a:extLst>
          </p:cNvPr>
          <p:cNvSpPr>
            <a:spLocks noGrp="1"/>
          </p:cNvSpPr>
          <p:nvPr>
            <p:ph type="dt" sz="half" idx="10"/>
          </p:nvPr>
        </p:nvSpPr>
        <p:spPr/>
        <p:txBody>
          <a:bodyPr/>
          <a:lstStyle/>
          <a:p>
            <a:fld id="{AC0A7422-A5F2-4C8A-A914-7213754FF454}" type="datetimeFigureOut">
              <a:rPr lang="en-ID" smtClean="0"/>
              <a:t>16/04/2023</a:t>
            </a:fld>
            <a:endParaRPr lang="en-ID"/>
          </a:p>
        </p:txBody>
      </p:sp>
      <p:sp>
        <p:nvSpPr>
          <p:cNvPr id="6" name="Footer Placeholder 5">
            <a:extLst>
              <a:ext uri="{FF2B5EF4-FFF2-40B4-BE49-F238E27FC236}">
                <a16:creationId xmlns:a16="http://schemas.microsoft.com/office/drawing/2014/main" id="{49D07E8E-0D1A-4B24-3254-911C9639808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0BA1C9D-5CE1-D5EC-BBB3-07BC7281EB6A}"/>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3901991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4E3B8-02A1-F6ED-AA72-1318B407EBF7}"/>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EF3CEAF-7FE5-DD9A-4ABB-9800A56FDE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97F88C4-721B-192C-ECD6-4C6424A1723D}"/>
              </a:ext>
            </a:extLst>
          </p:cNvPr>
          <p:cNvSpPr>
            <a:spLocks noGrp="1"/>
          </p:cNvSpPr>
          <p:nvPr>
            <p:ph type="dt" sz="half" idx="10"/>
          </p:nvPr>
        </p:nvSpPr>
        <p:spPr/>
        <p:txBody>
          <a:bodyPr/>
          <a:lstStyle/>
          <a:p>
            <a:fld id="{AC0A7422-A5F2-4C8A-A914-7213754FF454}" type="datetimeFigureOut">
              <a:rPr lang="en-ID" smtClean="0"/>
              <a:t>16/04/2023</a:t>
            </a:fld>
            <a:endParaRPr lang="en-ID"/>
          </a:p>
        </p:txBody>
      </p:sp>
      <p:sp>
        <p:nvSpPr>
          <p:cNvPr id="5" name="Footer Placeholder 4">
            <a:extLst>
              <a:ext uri="{FF2B5EF4-FFF2-40B4-BE49-F238E27FC236}">
                <a16:creationId xmlns:a16="http://schemas.microsoft.com/office/drawing/2014/main" id="{0841E787-3DD8-1FB2-BA40-B545CE0F454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2C7B22C-4A59-7B14-C32C-8022026E89DD}"/>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3708572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A05A6-DB18-EBD3-8956-E3D7B5BF20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E13971B-E9FC-B120-E021-3FD1A0D64B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FBE6FAC-B0A8-BD34-4538-A7FD49D70150}"/>
              </a:ext>
            </a:extLst>
          </p:cNvPr>
          <p:cNvSpPr>
            <a:spLocks noGrp="1"/>
          </p:cNvSpPr>
          <p:nvPr>
            <p:ph type="dt" sz="half" idx="10"/>
          </p:nvPr>
        </p:nvSpPr>
        <p:spPr/>
        <p:txBody>
          <a:bodyPr/>
          <a:lstStyle/>
          <a:p>
            <a:fld id="{AC0A7422-A5F2-4C8A-A914-7213754FF454}" type="datetimeFigureOut">
              <a:rPr lang="en-ID" smtClean="0"/>
              <a:t>16/04/2023</a:t>
            </a:fld>
            <a:endParaRPr lang="en-ID"/>
          </a:p>
        </p:txBody>
      </p:sp>
      <p:sp>
        <p:nvSpPr>
          <p:cNvPr id="5" name="Footer Placeholder 4">
            <a:extLst>
              <a:ext uri="{FF2B5EF4-FFF2-40B4-BE49-F238E27FC236}">
                <a16:creationId xmlns:a16="http://schemas.microsoft.com/office/drawing/2014/main" id="{4B75E68D-1033-5087-1BAD-9FCBDA7F365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6CE4FD7-AE78-4964-879E-2B96009CC23F}"/>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407792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SLide Bir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6959"/>
            <a:ext cx="9144000" cy="2387600"/>
          </a:xfrm>
          <a:prstGeom prst="rect">
            <a:avLst/>
          </a:prstGeo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06634"/>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105810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si Slide Puti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15955"/>
            <a:ext cx="10515600" cy="110545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712503"/>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89759" y="6504495"/>
            <a:ext cx="4643015" cy="216980"/>
          </a:xfrm>
        </p:spPr>
        <p:txBody>
          <a:bodyPr/>
          <a:lstStyle/>
          <a:p>
            <a:endParaRPr lang="en-ID"/>
          </a:p>
        </p:txBody>
      </p:sp>
      <p:sp>
        <p:nvSpPr>
          <p:cNvPr id="6" name="Slide Number Placeholder 5"/>
          <p:cNvSpPr>
            <a:spLocks noGrp="1"/>
          </p:cNvSpPr>
          <p:nvPr>
            <p:ph type="sldNum" sz="quarter" idx="12"/>
          </p:nvPr>
        </p:nvSpPr>
        <p:spPr>
          <a:xfrm>
            <a:off x="11549406" y="148145"/>
            <a:ext cx="476840" cy="216980"/>
          </a:xfrm>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368357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si Slide Bir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15955"/>
            <a:ext cx="10515600" cy="1105456"/>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712503"/>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89759" y="6504495"/>
            <a:ext cx="4643015" cy="216980"/>
          </a:xfrm>
        </p:spPr>
        <p:txBody>
          <a:bodyPr/>
          <a:lstStyle/>
          <a:p>
            <a:endParaRPr lang="en-ID"/>
          </a:p>
        </p:txBody>
      </p:sp>
      <p:sp>
        <p:nvSpPr>
          <p:cNvPr id="6" name="Slide Number Placeholder 5"/>
          <p:cNvSpPr>
            <a:spLocks noGrp="1"/>
          </p:cNvSpPr>
          <p:nvPr>
            <p:ph type="sldNum" sz="quarter" idx="12"/>
          </p:nvPr>
        </p:nvSpPr>
        <p:spPr>
          <a:xfrm>
            <a:off x="11549406" y="148145"/>
            <a:ext cx="476840" cy="216980"/>
          </a:xfrm>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340711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si Slide Putih Pol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89759" y="6504495"/>
            <a:ext cx="4643015" cy="216980"/>
          </a:xfrm>
        </p:spPr>
        <p:txBody>
          <a:bodyPr/>
          <a:lstStyle/>
          <a:p>
            <a:endParaRPr lang="en-ID"/>
          </a:p>
        </p:txBody>
      </p:sp>
      <p:sp>
        <p:nvSpPr>
          <p:cNvPr id="6" name="Slide Number Placeholder 5"/>
          <p:cNvSpPr>
            <a:spLocks noGrp="1"/>
          </p:cNvSpPr>
          <p:nvPr>
            <p:ph type="sldNum" sz="quarter" idx="12"/>
          </p:nvPr>
        </p:nvSpPr>
        <p:spPr>
          <a:xfrm>
            <a:off x="11549406" y="148145"/>
            <a:ext cx="476840" cy="216980"/>
          </a:xfrm>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358511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si Slide Biru Pol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89759" y="6504495"/>
            <a:ext cx="4643015" cy="216980"/>
          </a:xfrm>
        </p:spPr>
        <p:txBody>
          <a:bodyPr/>
          <a:lstStyle/>
          <a:p>
            <a:endParaRPr lang="en-ID"/>
          </a:p>
        </p:txBody>
      </p:sp>
      <p:sp>
        <p:nvSpPr>
          <p:cNvPr id="6" name="Slide Number Placeholder 5"/>
          <p:cNvSpPr>
            <a:spLocks noGrp="1"/>
          </p:cNvSpPr>
          <p:nvPr>
            <p:ph type="sldNum" sz="quarter" idx="12"/>
          </p:nvPr>
        </p:nvSpPr>
        <p:spPr>
          <a:xfrm>
            <a:off x="11549406" y="148145"/>
            <a:ext cx="476840" cy="216980"/>
          </a:xfrm>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406591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lgn="l">
              <a:defRPr sz="4000">
                <a:solidFill>
                  <a:schemeClr val="tx1">
                    <a:lumMod val="75000"/>
                    <a:lumOff val="25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D09A3B4F-B193-498D-9FDC-FE58515851B6}" type="datetimeFigureOut">
              <a:rPr lang="en-ID" smtClean="0"/>
              <a:t>16/04/2023</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167146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9927BF-7677-4B30-9BD7-97673C18891C}"/>
              </a:ext>
            </a:extLst>
          </p:cNvPr>
          <p:cNvSpPr>
            <a:spLocks noGrp="1"/>
          </p:cNvSpPr>
          <p:nvPr>
            <p:ph type="dt" sz="half" idx="10"/>
          </p:nvPr>
        </p:nvSpPr>
        <p:spPr/>
        <p:txBody>
          <a:bodyPr/>
          <a:lstStyle/>
          <a:p>
            <a:fld id="{D09A3B4F-B193-498D-9FDC-FE58515851B6}" type="datetimeFigureOut">
              <a:rPr lang="en-ID" smtClean="0"/>
              <a:t>16/04/2023</a:t>
            </a:fld>
            <a:endParaRPr lang="en-ID"/>
          </a:p>
        </p:txBody>
      </p:sp>
      <p:sp>
        <p:nvSpPr>
          <p:cNvPr id="3" name="Footer Placeholder 2">
            <a:extLst>
              <a:ext uri="{FF2B5EF4-FFF2-40B4-BE49-F238E27FC236}">
                <a16:creationId xmlns:a16="http://schemas.microsoft.com/office/drawing/2014/main" id="{D51BF213-036A-41C8-8A0D-8F57427653C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501A300C-6FA6-46AC-9994-CAFF60C4812A}"/>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101005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D3F3-418B-556C-228C-B8F31DA967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14FA27BB-F2A9-CE5C-2FFC-0CD2B5E865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62D26C90-8597-9882-1E88-387A07455461}"/>
              </a:ext>
            </a:extLst>
          </p:cNvPr>
          <p:cNvSpPr>
            <a:spLocks noGrp="1"/>
          </p:cNvSpPr>
          <p:nvPr>
            <p:ph type="dt" sz="half" idx="10"/>
          </p:nvPr>
        </p:nvSpPr>
        <p:spPr/>
        <p:txBody>
          <a:bodyPr/>
          <a:lstStyle/>
          <a:p>
            <a:fld id="{AC0A7422-A5F2-4C8A-A914-7213754FF454}" type="datetimeFigureOut">
              <a:rPr lang="en-ID" smtClean="0"/>
              <a:t>16/04/2023</a:t>
            </a:fld>
            <a:endParaRPr lang="en-ID"/>
          </a:p>
        </p:txBody>
      </p:sp>
      <p:sp>
        <p:nvSpPr>
          <p:cNvPr id="5" name="Footer Placeholder 4">
            <a:extLst>
              <a:ext uri="{FF2B5EF4-FFF2-40B4-BE49-F238E27FC236}">
                <a16:creationId xmlns:a16="http://schemas.microsoft.com/office/drawing/2014/main" id="{B8328890-8992-5C59-6883-559C54F4522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A61A493-A68C-8962-692E-7BAC54A4FA4A}"/>
              </a:ext>
            </a:extLst>
          </p:cNvPr>
          <p:cNvSpPr>
            <a:spLocks noGrp="1"/>
          </p:cNvSpPr>
          <p:nvPr>
            <p:ph type="sldNum" sz="quarter" idx="12"/>
          </p:nvPr>
        </p:nvSpPr>
        <p:spPr/>
        <p:txBody>
          <a:bodyPr/>
          <a:lstStyle/>
          <a:p>
            <a:fld id="{C5798C49-CBAD-41D3-8C00-2CF984146CCE}" type="slidenum">
              <a:rPr lang="en-ID" smtClean="0"/>
              <a:t>‹#›</a:t>
            </a:fld>
            <a:endParaRPr lang="en-ID"/>
          </a:p>
        </p:txBody>
      </p:sp>
    </p:spTree>
    <p:extLst>
      <p:ext uri="{BB962C8B-B14F-4D97-AF65-F5344CB8AC3E}">
        <p14:creationId xmlns:p14="http://schemas.microsoft.com/office/powerpoint/2010/main" val="225635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908901" y="6504495"/>
            <a:ext cx="5623874" cy="21698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258451" y="6504495"/>
            <a:ext cx="476840" cy="216980"/>
          </a:xfrm>
          <a:prstGeom prst="rect">
            <a:avLst/>
          </a:prstGeom>
        </p:spPr>
        <p:txBody>
          <a:bodyPr vert="horz" lIns="91440" tIns="45720" rIns="91440" bIns="45720" rtlCol="0" anchor="ctr"/>
          <a:lstStyle>
            <a:lvl1pPr algn="r">
              <a:defRPr sz="1200">
                <a:solidFill>
                  <a:schemeClr val="tx1">
                    <a:tint val="75000"/>
                  </a:schemeClr>
                </a:solidFill>
              </a:defRPr>
            </a:lvl1pPr>
          </a:lstStyle>
          <a:p>
            <a:fld id="{C5798C49-CBAD-41D3-8C00-2CF984146CCE}" type="slidenum">
              <a:rPr lang="en-ID" smtClean="0"/>
              <a:t>‹#›</a:t>
            </a:fld>
            <a:endParaRPr lang="en-ID"/>
          </a:p>
        </p:txBody>
      </p:sp>
    </p:spTree>
    <p:extLst>
      <p:ext uri="{BB962C8B-B14F-4D97-AF65-F5344CB8AC3E}">
        <p14:creationId xmlns:p14="http://schemas.microsoft.com/office/powerpoint/2010/main" val="2381643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A85E0-A282-6B09-EA24-872994CE6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6FFB61C-F601-CEF0-4A54-8F8227380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BB56B5C-FBA4-1F70-A94E-5E36F6B3EA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A7422-A5F2-4C8A-A914-7213754FF454}" type="datetimeFigureOut">
              <a:rPr lang="en-ID" smtClean="0"/>
              <a:t>16/04/2023</a:t>
            </a:fld>
            <a:endParaRPr lang="en-ID"/>
          </a:p>
        </p:txBody>
      </p:sp>
      <p:sp>
        <p:nvSpPr>
          <p:cNvPr id="5" name="Footer Placeholder 4">
            <a:extLst>
              <a:ext uri="{FF2B5EF4-FFF2-40B4-BE49-F238E27FC236}">
                <a16:creationId xmlns:a16="http://schemas.microsoft.com/office/drawing/2014/main" id="{90D5947A-1577-7D9E-B7CD-39C0EFF23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EA0B8A4D-A8A0-81B9-021B-5728B701E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98C49-CBAD-41D3-8C00-2CF984146CCE}" type="slidenum">
              <a:rPr lang="en-ID" smtClean="0"/>
              <a:t>‹#›</a:t>
            </a:fld>
            <a:endParaRPr lang="en-ID"/>
          </a:p>
        </p:txBody>
      </p:sp>
    </p:spTree>
    <p:extLst>
      <p:ext uri="{BB962C8B-B14F-4D97-AF65-F5344CB8AC3E}">
        <p14:creationId xmlns:p14="http://schemas.microsoft.com/office/powerpoint/2010/main" val="1157307442"/>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hyperlink" Target="https://fonolo.com/blog/2015/11/demystifying-the-occupancy-rate-in-your-call-center/"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99E0E-6699-1383-9A35-32C96349081E}"/>
              </a:ext>
            </a:extLst>
          </p:cNvPr>
          <p:cNvPicPr>
            <a:picLocks noChangeAspect="1"/>
          </p:cNvPicPr>
          <p:nvPr/>
        </p:nvPicPr>
        <p:blipFill rotWithShape="1">
          <a:blip r:embed="rId2">
            <a:extLst>
              <a:ext uri="{28A0092B-C50C-407E-A947-70E740481C1C}">
                <a14:useLocalDpi xmlns:a14="http://schemas.microsoft.com/office/drawing/2010/main" val="0"/>
              </a:ext>
            </a:extLst>
          </a:blip>
          <a:srcRect l="23085"/>
          <a:stretch/>
        </p:blipFill>
        <p:spPr>
          <a:xfrm>
            <a:off x="6531508" y="478026"/>
            <a:ext cx="6770576" cy="5996795"/>
          </a:xfrm>
          <a:prstGeom prst="rect">
            <a:avLst/>
          </a:prstGeom>
        </p:spPr>
      </p:pic>
      <p:pic>
        <p:nvPicPr>
          <p:cNvPr id="4" name="Picture 3">
            <a:extLst>
              <a:ext uri="{FF2B5EF4-FFF2-40B4-BE49-F238E27FC236}">
                <a16:creationId xmlns:a16="http://schemas.microsoft.com/office/drawing/2014/main" id="{67B66E52-3859-4EA2-93D6-662731E03A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2937" y="315773"/>
            <a:ext cx="1275296" cy="96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11">
            <a:extLst>
              <a:ext uri="{FF2B5EF4-FFF2-40B4-BE49-F238E27FC236}">
                <a16:creationId xmlns:a16="http://schemas.microsoft.com/office/drawing/2014/main" id="{C1DD3AB9-E916-E59C-85B6-DADD3AD27ACF}"/>
              </a:ext>
            </a:extLst>
          </p:cNvPr>
          <p:cNvSpPr txBox="1"/>
          <p:nvPr/>
        </p:nvSpPr>
        <p:spPr>
          <a:xfrm>
            <a:off x="0" y="2786905"/>
            <a:ext cx="8213558" cy="1827423"/>
          </a:xfrm>
          <a:prstGeom prst="rect">
            <a:avLst/>
          </a:prstGeom>
        </p:spPr>
        <p:txBody>
          <a:bodyPr vert="horz" wrap="square" lIns="0" tIns="224790" rIns="0" bIns="0" rtlCol="0">
            <a:spAutoFit/>
          </a:bodyPr>
          <a:lstStyle/>
          <a:p>
            <a:pPr marL="269240">
              <a:lnSpc>
                <a:spcPct val="100000"/>
              </a:lnSpc>
              <a:spcBef>
                <a:spcPts val="1770"/>
              </a:spcBef>
            </a:pPr>
            <a:r>
              <a:rPr lang="en-US" sz="2800" b="1" spc="-5" dirty="0">
                <a:solidFill>
                  <a:srgbClr val="1F2C5F"/>
                </a:solidFill>
                <a:latin typeface="Futura Md BT" panose="020B0602020204020303" pitchFamily="34" charset="0"/>
                <a:cs typeface="Segoe UI"/>
              </a:rPr>
              <a:t>EVALUASI LAYANAN PANGGILAN MASUK MELALUI MEDIA TELEPON</a:t>
            </a:r>
            <a:br>
              <a:rPr lang="en-US" sz="2800" b="1" spc="-5" dirty="0">
                <a:solidFill>
                  <a:srgbClr val="1F2C5F"/>
                </a:solidFill>
                <a:latin typeface="Futura Md BT" panose="020B0602020204020303" pitchFamily="34" charset="0"/>
                <a:cs typeface="Segoe UI"/>
              </a:rPr>
            </a:br>
            <a:r>
              <a:rPr lang="en-US" sz="2400" spc="-5" dirty="0">
                <a:solidFill>
                  <a:srgbClr val="1F2C5F"/>
                </a:solidFill>
                <a:latin typeface="Futura Md BT" panose="020B0602020204020303" pitchFamily="34" charset="0"/>
                <a:cs typeface="Segoe UI"/>
              </a:rPr>
              <a:t>Kantor </a:t>
            </a:r>
            <a:r>
              <a:rPr lang="en-US" sz="2400" spc="-5" dirty="0" err="1">
                <a:solidFill>
                  <a:srgbClr val="1F2C5F"/>
                </a:solidFill>
                <a:latin typeface="Futura Md BT" panose="020B0602020204020303" pitchFamily="34" charset="0"/>
                <a:cs typeface="Segoe UI"/>
              </a:rPr>
              <a:t>Layanan</a:t>
            </a:r>
            <a:r>
              <a:rPr lang="en-US" sz="2400" spc="-5" dirty="0">
                <a:solidFill>
                  <a:srgbClr val="1F2C5F"/>
                </a:solidFill>
                <a:latin typeface="Futura Md BT" panose="020B0602020204020303" pitchFamily="34" charset="0"/>
                <a:cs typeface="Segoe UI"/>
              </a:rPr>
              <a:t> </a:t>
            </a:r>
            <a:r>
              <a:rPr lang="en-US" sz="2400" spc="-5" dirty="0" err="1">
                <a:solidFill>
                  <a:srgbClr val="1F2C5F"/>
                </a:solidFill>
                <a:latin typeface="Futura Md BT" panose="020B0602020204020303" pitchFamily="34" charset="0"/>
                <a:cs typeface="Segoe UI"/>
              </a:rPr>
              <a:t>Informasi</a:t>
            </a:r>
            <a:r>
              <a:rPr lang="en-US" sz="2400" spc="-5" dirty="0">
                <a:solidFill>
                  <a:srgbClr val="1F2C5F"/>
                </a:solidFill>
                <a:latin typeface="Futura Md BT" panose="020B0602020204020303" pitchFamily="34" charset="0"/>
                <a:cs typeface="Segoe UI"/>
              </a:rPr>
              <a:t> dan </a:t>
            </a:r>
            <a:r>
              <a:rPr lang="en-US" sz="2400" spc="-5" dirty="0" err="1">
                <a:solidFill>
                  <a:srgbClr val="1F2C5F"/>
                </a:solidFill>
                <a:latin typeface="Futura Md BT" panose="020B0602020204020303" pitchFamily="34" charset="0"/>
                <a:cs typeface="Segoe UI"/>
              </a:rPr>
              <a:t>Pengaduan</a:t>
            </a:r>
            <a:r>
              <a:rPr lang="en-US" sz="2400" spc="-5" dirty="0">
                <a:solidFill>
                  <a:srgbClr val="1F2C5F"/>
                </a:solidFill>
                <a:latin typeface="Futura Md BT" panose="020B0602020204020303" pitchFamily="34" charset="0"/>
                <a:cs typeface="Segoe UI"/>
              </a:rPr>
              <a:t> </a:t>
            </a:r>
            <a:br>
              <a:rPr lang="id-ID" sz="2400" spc="-5" dirty="0">
                <a:solidFill>
                  <a:srgbClr val="1F2C5F"/>
                </a:solidFill>
                <a:latin typeface="Futura Md BT" panose="020B0602020204020303" pitchFamily="34" charset="0"/>
                <a:cs typeface="Segoe UI"/>
              </a:rPr>
            </a:br>
            <a:r>
              <a:rPr lang="en-US" sz="2400" spc="-5" dirty="0" err="1">
                <a:solidFill>
                  <a:srgbClr val="1F2C5F"/>
                </a:solidFill>
                <a:latin typeface="Futura Md BT" panose="020B0602020204020303" pitchFamily="34" charset="0"/>
                <a:cs typeface="Segoe UI"/>
              </a:rPr>
              <a:t>Direktorat</a:t>
            </a:r>
            <a:r>
              <a:rPr lang="en-US" sz="2400" spc="-5" dirty="0">
                <a:solidFill>
                  <a:srgbClr val="1F2C5F"/>
                </a:solidFill>
                <a:latin typeface="Futura Md BT" panose="020B0602020204020303" pitchFamily="34" charset="0"/>
                <a:cs typeface="Segoe UI"/>
              </a:rPr>
              <a:t> </a:t>
            </a:r>
            <a:r>
              <a:rPr lang="en-US" sz="2400" spc="-5" dirty="0" err="1">
                <a:solidFill>
                  <a:srgbClr val="1F2C5F"/>
                </a:solidFill>
                <a:latin typeface="Futura Md BT" panose="020B0602020204020303" pitchFamily="34" charset="0"/>
                <a:cs typeface="Segoe UI"/>
              </a:rPr>
              <a:t>Jenderal</a:t>
            </a:r>
            <a:r>
              <a:rPr lang="en-US" sz="2400" spc="-5" dirty="0">
                <a:solidFill>
                  <a:srgbClr val="1F2C5F"/>
                </a:solidFill>
                <a:latin typeface="Futura Md BT" panose="020B0602020204020303" pitchFamily="34" charset="0"/>
                <a:cs typeface="Segoe UI"/>
              </a:rPr>
              <a:t> </a:t>
            </a:r>
            <a:r>
              <a:rPr lang="en-US" sz="2400" spc="-5" dirty="0" err="1">
                <a:solidFill>
                  <a:srgbClr val="1F2C5F"/>
                </a:solidFill>
                <a:latin typeface="Futura Md BT" panose="020B0602020204020303" pitchFamily="34" charset="0"/>
                <a:cs typeface="Segoe UI"/>
              </a:rPr>
              <a:t>Pajak</a:t>
            </a:r>
            <a:endParaRPr lang="en-US" sz="3200" dirty="0">
              <a:latin typeface="Futura Md BT" panose="020B0602020204020303" pitchFamily="34" charset="0"/>
              <a:cs typeface="Segoe UI"/>
            </a:endParaRPr>
          </a:p>
        </p:txBody>
      </p:sp>
      <p:cxnSp>
        <p:nvCxnSpPr>
          <p:cNvPr id="10" name="Straight Connector 9">
            <a:extLst>
              <a:ext uri="{FF2B5EF4-FFF2-40B4-BE49-F238E27FC236}">
                <a16:creationId xmlns:a16="http://schemas.microsoft.com/office/drawing/2014/main" id="{4245AC4B-45E4-5FA8-628E-A0C0D075919D}"/>
              </a:ext>
            </a:extLst>
          </p:cNvPr>
          <p:cNvCxnSpPr/>
          <p:nvPr/>
        </p:nvCxnSpPr>
        <p:spPr>
          <a:xfrm>
            <a:off x="288758" y="2786905"/>
            <a:ext cx="580724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6C945C-3B4B-4CB9-4C19-AAF7C50E35E0}"/>
              </a:ext>
            </a:extLst>
          </p:cNvPr>
          <p:cNvCxnSpPr/>
          <p:nvPr/>
        </p:nvCxnSpPr>
        <p:spPr>
          <a:xfrm>
            <a:off x="304800" y="4928526"/>
            <a:ext cx="580724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object 11">
            <a:extLst>
              <a:ext uri="{FF2B5EF4-FFF2-40B4-BE49-F238E27FC236}">
                <a16:creationId xmlns:a16="http://schemas.microsoft.com/office/drawing/2014/main" id="{084C677C-3464-BF85-8E35-3240DA06123A}"/>
              </a:ext>
            </a:extLst>
          </p:cNvPr>
          <p:cNvSpPr txBox="1"/>
          <p:nvPr/>
        </p:nvSpPr>
        <p:spPr>
          <a:xfrm>
            <a:off x="14748" y="4857355"/>
            <a:ext cx="8213558" cy="534762"/>
          </a:xfrm>
          <a:prstGeom prst="rect">
            <a:avLst/>
          </a:prstGeom>
        </p:spPr>
        <p:txBody>
          <a:bodyPr vert="horz" wrap="square" lIns="0" tIns="224790" rIns="0" bIns="0" rtlCol="0">
            <a:spAutoFit/>
          </a:bodyPr>
          <a:lstStyle/>
          <a:p>
            <a:pPr marL="269240">
              <a:lnSpc>
                <a:spcPct val="100000"/>
              </a:lnSpc>
              <a:spcBef>
                <a:spcPts val="1770"/>
              </a:spcBef>
            </a:pPr>
            <a:r>
              <a:rPr lang="en-US" sz="2000" spc="-5" dirty="0">
                <a:solidFill>
                  <a:srgbClr val="1F2C5F"/>
                </a:solidFill>
                <a:latin typeface="Futura Md BT" panose="020B0602020204020303" pitchFamily="34" charset="0"/>
                <a:cs typeface="Segoe UI"/>
              </a:rPr>
              <a:t>Semester II / 2022</a:t>
            </a:r>
            <a:endParaRPr lang="en-US" sz="2000" dirty="0">
              <a:latin typeface="Futura Md BT" panose="020B0602020204020303" pitchFamily="34" charset="0"/>
              <a:cs typeface="Segoe UI"/>
            </a:endParaRPr>
          </a:p>
        </p:txBody>
      </p:sp>
    </p:spTree>
    <p:extLst>
      <p:ext uri="{BB962C8B-B14F-4D97-AF65-F5344CB8AC3E}">
        <p14:creationId xmlns:p14="http://schemas.microsoft.com/office/powerpoint/2010/main" val="14633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2BDC75-3946-59FE-4740-5AFAD1D35140}"/>
              </a:ext>
            </a:extLst>
          </p:cNvPr>
          <p:cNvSpPr/>
          <p:nvPr/>
        </p:nvSpPr>
        <p:spPr>
          <a:xfrm>
            <a:off x="3330777" y="389152"/>
            <a:ext cx="8698992" cy="755404"/>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0A06E83B-882C-3B4D-3DC2-1E0D9786E8B8}"/>
              </a:ext>
            </a:extLst>
          </p:cNvPr>
          <p:cNvSpPr txBox="1"/>
          <p:nvPr/>
        </p:nvSpPr>
        <p:spPr>
          <a:xfrm>
            <a:off x="233913" y="1306591"/>
            <a:ext cx="11795855" cy="5371407"/>
          </a:xfrm>
          <a:prstGeom prst="rect">
            <a:avLst/>
          </a:prstGeom>
          <a:noFill/>
        </p:spPr>
        <p:txBody>
          <a:bodyPr wrap="square" lIns="91440" tIns="45720" rIns="91440" bIns="45720" anchor="t">
            <a:spAutoFit/>
          </a:bodyPr>
          <a:lstStyle/>
          <a:p>
            <a:pPr marL="270510" algn="just">
              <a:lnSpc>
                <a:spcPct val="115000"/>
              </a:lnSpc>
              <a:spcBef>
                <a:spcPts val="1200"/>
              </a:spcBef>
              <a:spcAft>
                <a:spcPts val="0"/>
              </a:spcAft>
            </a:pPr>
            <a:r>
              <a:rPr lang="id-ID" sz="2000" dirty="0">
                <a:effectLst/>
                <a:latin typeface="Arial"/>
                <a:ea typeface="Arial" panose="020B0604020202020204" pitchFamily="34" charset="0"/>
                <a:cs typeface="Arial"/>
              </a:rPr>
              <a:t>Berdasarkan ketersediaan data dan informasi yang telah dibahas dalam pembahasan, berikut disampaikan simpulan yang terkait dengan </a:t>
            </a:r>
            <a:r>
              <a:rPr lang="id-ID" sz="2000" i="1" dirty="0">
                <a:effectLst/>
                <a:latin typeface="Arial"/>
                <a:ea typeface="Arial" panose="020B0604020202020204" pitchFamily="34" charset="0"/>
                <a:cs typeface="Arial"/>
              </a:rPr>
              <a:t>occupancy </a:t>
            </a:r>
            <a:r>
              <a:rPr lang="id-ID" sz="2000" dirty="0">
                <a:effectLst/>
                <a:latin typeface="Arial"/>
                <a:ea typeface="Arial" panose="020B0604020202020204" pitchFamily="34" charset="0"/>
                <a:cs typeface="Arial"/>
              </a:rPr>
              <a:t>agen pada tahun 2022:</a:t>
            </a:r>
            <a:endParaRPr lang="en-ID" sz="2000">
              <a:effectLst/>
              <a:latin typeface="Arial"/>
              <a:ea typeface="Arial" panose="020B0604020202020204" pitchFamily="34" charset="0"/>
              <a:cs typeface="Arial"/>
            </a:endParaRPr>
          </a:p>
          <a:p>
            <a:pPr marL="342900" lvl="0" indent="-342900" algn="just">
              <a:lnSpc>
                <a:spcPct val="115000"/>
              </a:lnSpc>
              <a:buFont typeface="+mj-lt"/>
              <a:buAutoNum type="arabicPeriod"/>
            </a:pPr>
            <a:r>
              <a:rPr lang="en-US" sz="2000" dirty="0">
                <a:effectLst/>
                <a:latin typeface="Arial"/>
                <a:ea typeface="Arial" panose="020B0604020202020204" pitchFamily="34" charset="0"/>
                <a:cs typeface="Arial"/>
              </a:rPr>
              <a:t>P</a:t>
            </a:r>
            <a:r>
              <a:rPr lang="id-ID" sz="2000" dirty="0">
                <a:effectLst/>
                <a:latin typeface="Arial"/>
                <a:ea typeface="Arial" panose="020B0604020202020204" pitchFamily="34" charset="0"/>
                <a:cs typeface="Arial"/>
              </a:rPr>
              <a:t>ada periode semester I tahun 2022 (Januari – Juni)</a:t>
            </a:r>
            <a:r>
              <a:rPr lang="en-US" sz="2000" dirty="0">
                <a:effectLst/>
                <a:latin typeface="Arial"/>
                <a:ea typeface="Arial" panose="020B0604020202020204" pitchFamily="34" charset="0"/>
                <a:cs typeface="Arial"/>
              </a:rPr>
              <a:t>,</a:t>
            </a:r>
            <a:r>
              <a:rPr lang="id-ID" sz="2000" dirty="0">
                <a:effectLst/>
                <a:latin typeface="Arial"/>
                <a:ea typeface="Arial" panose="020B0604020202020204" pitchFamily="34" charset="0"/>
                <a:cs typeface="Arial"/>
              </a:rPr>
              <a:t> tingkat </a:t>
            </a:r>
            <a:r>
              <a:rPr lang="en-US" sz="2000" dirty="0" err="1">
                <a:effectLst/>
                <a:latin typeface="Arial"/>
                <a:ea typeface="Arial" panose="020B0604020202020204" pitchFamily="34" charset="0"/>
                <a:cs typeface="Arial"/>
              </a:rPr>
              <a:t>okupansi</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agen</a:t>
            </a:r>
            <a:r>
              <a:rPr lang="en-US" sz="2000" dirty="0">
                <a:effectLst/>
                <a:latin typeface="Arial"/>
                <a:ea typeface="Arial" panose="020B0604020202020204" pitchFamily="34" charset="0"/>
                <a:cs typeface="Arial"/>
              </a:rPr>
              <a:t> </a:t>
            </a:r>
            <a:r>
              <a:rPr lang="id-ID" sz="2000" i="1" dirty="0">
                <a:effectLst/>
                <a:latin typeface="Arial"/>
                <a:ea typeface="Arial" panose="020B0604020202020204" pitchFamily="34" charset="0"/>
                <a:cs typeface="Arial"/>
              </a:rPr>
              <a:t>(</a:t>
            </a:r>
            <a:r>
              <a:rPr lang="en-US" sz="2000" i="1" dirty="0" err="1">
                <a:effectLst/>
                <a:latin typeface="Arial"/>
                <a:ea typeface="Arial" panose="020B0604020202020204" pitchFamily="34" charset="0"/>
                <a:cs typeface="Arial"/>
              </a:rPr>
              <a:t>agen</a:t>
            </a:r>
            <a:r>
              <a:rPr lang="en-US" sz="2000" i="1" dirty="0">
                <a:effectLst/>
                <a:latin typeface="Arial"/>
                <a:ea typeface="Arial" panose="020B0604020202020204" pitchFamily="34" charset="0"/>
                <a:cs typeface="Arial"/>
              </a:rPr>
              <a:t> occupancy rate</a:t>
            </a:r>
            <a:r>
              <a:rPr lang="id-ID" sz="2000" i="1" dirty="0">
                <a:effectLst/>
                <a:latin typeface="Arial"/>
                <a:ea typeface="Arial" panose="020B0604020202020204" pitchFamily="34" charset="0"/>
                <a:cs typeface="Arial"/>
              </a:rPr>
              <a:t>)</a:t>
            </a:r>
            <a:r>
              <a:rPr lang="id-ID" sz="2000" dirty="0">
                <a:effectLst/>
                <a:latin typeface="Arial"/>
                <a:ea typeface="Arial" panose="020B0604020202020204" pitchFamily="34" charset="0"/>
                <a:cs typeface="Arial"/>
              </a:rPr>
              <a:t> memiliki tren naik turun stabil dan agen </a:t>
            </a:r>
            <a:r>
              <a:rPr lang="id-ID" sz="2000" i="1" dirty="0">
                <a:effectLst/>
                <a:latin typeface="Arial"/>
                <a:ea typeface="Arial" panose="020B0604020202020204" pitchFamily="34" charset="0"/>
                <a:cs typeface="Arial"/>
              </a:rPr>
              <a:t>occupancy rate </a:t>
            </a:r>
            <a:r>
              <a:rPr lang="id-ID" sz="2000" dirty="0">
                <a:effectLst/>
                <a:latin typeface="Arial"/>
                <a:ea typeface="Arial" panose="020B0604020202020204" pitchFamily="34" charset="0"/>
                <a:cs typeface="Arial"/>
              </a:rPr>
              <a:t>di atas angka 75% serta rata-rata semester I tahun 2022 sebesar 76,12%</a:t>
            </a:r>
            <a:r>
              <a:rPr lang="en-US" sz="2000" dirty="0">
                <a:effectLst/>
                <a:latin typeface="Arial"/>
                <a:ea typeface="Arial" panose="020B0604020202020204" pitchFamily="34" charset="0"/>
                <a:cs typeface="Arial"/>
              </a:rPr>
              <a:t>.</a:t>
            </a:r>
            <a:endParaRPr lang="en-ID" sz="2000">
              <a:effectLst/>
              <a:latin typeface="Arial"/>
              <a:ea typeface="Arial" panose="020B0604020202020204" pitchFamily="34" charset="0"/>
              <a:cs typeface="Arial"/>
            </a:endParaRPr>
          </a:p>
          <a:p>
            <a:pPr marL="342900" lvl="0" indent="-342900" algn="just">
              <a:lnSpc>
                <a:spcPct val="115000"/>
              </a:lnSpc>
              <a:buFont typeface="+mj-lt"/>
              <a:buAutoNum type="arabicPeriod"/>
            </a:pPr>
            <a:r>
              <a:rPr lang="en-US" sz="2000" dirty="0">
                <a:effectLst/>
                <a:latin typeface="Arial"/>
                <a:ea typeface="Arial" panose="020B0604020202020204" pitchFamily="34" charset="0"/>
                <a:cs typeface="Arial"/>
              </a:rPr>
              <a:t>Pada </a:t>
            </a:r>
            <a:r>
              <a:rPr lang="en-US" sz="2000" dirty="0" err="1">
                <a:effectLst/>
                <a:latin typeface="Arial"/>
                <a:ea typeface="Arial" panose="020B0604020202020204" pitchFamily="34" charset="0"/>
                <a:cs typeface="Arial"/>
              </a:rPr>
              <a:t>periode</a:t>
            </a:r>
            <a:r>
              <a:rPr lang="en-US" sz="2000" dirty="0">
                <a:effectLst/>
                <a:latin typeface="Arial"/>
                <a:ea typeface="Arial" panose="020B0604020202020204" pitchFamily="34" charset="0"/>
                <a:cs typeface="Arial"/>
              </a:rPr>
              <a:t> semester II </a:t>
            </a:r>
            <a:r>
              <a:rPr lang="en-US" sz="2000" dirty="0" err="1">
                <a:effectLst/>
                <a:latin typeface="Arial"/>
                <a:ea typeface="Arial" panose="020B0604020202020204" pitchFamily="34" charset="0"/>
                <a:cs typeface="Arial"/>
              </a:rPr>
              <a:t>tahun</a:t>
            </a:r>
            <a:r>
              <a:rPr lang="en-US" sz="2000" dirty="0">
                <a:effectLst/>
                <a:latin typeface="Arial"/>
                <a:ea typeface="Arial" panose="020B0604020202020204" pitchFamily="34" charset="0"/>
                <a:cs typeface="Arial"/>
              </a:rPr>
              <a:t> 2022 (</a:t>
            </a:r>
            <a:r>
              <a:rPr lang="en-US" sz="2000" dirty="0" err="1">
                <a:effectLst/>
                <a:latin typeface="Arial"/>
                <a:ea typeface="Arial" panose="020B0604020202020204" pitchFamily="34" charset="0"/>
                <a:cs typeface="Arial"/>
              </a:rPr>
              <a:t>Juli</a:t>
            </a:r>
            <a:r>
              <a:rPr lang="en-US" sz="2000" dirty="0">
                <a:effectLst/>
                <a:latin typeface="Arial"/>
                <a:ea typeface="Arial" panose="020B0604020202020204" pitchFamily="34" charset="0"/>
                <a:cs typeface="Arial"/>
              </a:rPr>
              <a:t> – </a:t>
            </a:r>
            <a:r>
              <a:rPr lang="en-US" sz="2000" dirty="0" err="1">
                <a:effectLst/>
                <a:latin typeface="Arial"/>
                <a:ea typeface="Arial" panose="020B0604020202020204" pitchFamily="34" charset="0"/>
                <a:cs typeface="Arial"/>
              </a:rPr>
              <a:t>Desember</a:t>
            </a:r>
            <a:r>
              <a:rPr lang="en-US" sz="2000" dirty="0">
                <a:effectLst/>
                <a:latin typeface="Arial"/>
                <a:ea typeface="Arial" panose="020B0604020202020204" pitchFamily="34" charset="0"/>
                <a:cs typeface="Arial"/>
              </a:rPr>
              <a:t>), </a:t>
            </a:r>
            <a:r>
              <a:rPr lang="id-ID" sz="2000" dirty="0">
                <a:effectLst/>
                <a:latin typeface="Arial"/>
                <a:ea typeface="Arial" panose="020B0604020202020204" pitchFamily="34" charset="0"/>
                <a:cs typeface="Arial"/>
              </a:rPr>
              <a:t>tingkat </a:t>
            </a:r>
            <a:r>
              <a:rPr lang="en-US" sz="2000" dirty="0" err="1">
                <a:effectLst/>
                <a:latin typeface="Arial"/>
                <a:ea typeface="Arial" panose="020B0604020202020204" pitchFamily="34" charset="0"/>
                <a:cs typeface="Arial"/>
              </a:rPr>
              <a:t>okupansi</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agen</a:t>
            </a:r>
            <a:r>
              <a:rPr lang="en-US" sz="2000" dirty="0">
                <a:effectLst/>
                <a:latin typeface="Arial"/>
                <a:ea typeface="Arial" panose="020B0604020202020204" pitchFamily="34" charset="0"/>
                <a:cs typeface="Arial"/>
              </a:rPr>
              <a:t> </a:t>
            </a:r>
            <a:r>
              <a:rPr lang="id-ID" sz="2000" i="1" dirty="0">
                <a:effectLst/>
                <a:latin typeface="Arial"/>
                <a:ea typeface="Arial" panose="020B0604020202020204" pitchFamily="34" charset="0"/>
                <a:cs typeface="Arial"/>
              </a:rPr>
              <a:t>(</a:t>
            </a:r>
            <a:r>
              <a:rPr lang="en-US" sz="2000" i="1" dirty="0">
                <a:effectLst/>
                <a:latin typeface="Arial"/>
                <a:ea typeface="Arial" panose="020B0604020202020204" pitchFamily="34" charset="0"/>
                <a:cs typeface="Arial"/>
              </a:rPr>
              <a:t>agent occupancy rate</a:t>
            </a:r>
            <a:r>
              <a:rPr lang="id-ID" sz="2000" i="1" dirty="0">
                <a:effectLst/>
                <a:latin typeface="Arial"/>
                <a:ea typeface="Arial" panose="020B0604020202020204" pitchFamily="34" charset="0"/>
                <a:cs typeface="Arial"/>
              </a:rPr>
              <a:t>) </a:t>
            </a:r>
            <a:r>
              <a:rPr lang="en-US" sz="2000" b="1" dirty="0" err="1">
                <a:effectLst/>
                <a:latin typeface="Arial"/>
                <a:ea typeface="Arial" panose="020B0604020202020204" pitchFamily="34" charset="0"/>
                <a:cs typeface="Arial"/>
              </a:rPr>
              <a:t>menurun</a:t>
            </a:r>
            <a:r>
              <a:rPr lang="en-US" sz="2000" b="1" dirty="0">
                <a:effectLst/>
                <a:latin typeface="Arial"/>
                <a:ea typeface="Arial" panose="020B0604020202020204" pitchFamily="34" charset="0"/>
                <a:cs typeface="Arial"/>
              </a:rPr>
              <a:t> </a:t>
            </a:r>
            <a:r>
              <a:rPr lang="en-US" sz="2000" b="1" dirty="0" err="1">
                <a:effectLst/>
                <a:latin typeface="Arial"/>
                <a:ea typeface="Arial" panose="020B0604020202020204" pitchFamily="34" charset="0"/>
                <a:cs typeface="Arial"/>
              </a:rPr>
              <a:t>dibanding</a:t>
            </a:r>
            <a:r>
              <a:rPr lang="en-US" sz="2000" b="1" dirty="0">
                <a:effectLst/>
                <a:latin typeface="Arial"/>
                <a:ea typeface="Arial" panose="020B0604020202020204" pitchFamily="34" charset="0"/>
                <a:cs typeface="Arial"/>
              </a:rPr>
              <a:t> semester </a:t>
            </a:r>
            <a:r>
              <a:rPr lang="en-US" sz="2000" b="1" dirty="0" err="1">
                <a:effectLst/>
                <a:latin typeface="Arial"/>
                <a:ea typeface="Arial" panose="020B0604020202020204" pitchFamily="34" charset="0"/>
                <a:cs typeface="Arial"/>
              </a:rPr>
              <a:t>sebelumnya</a:t>
            </a:r>
            <a:r>
              <a:rPr lang="en-US" sz="2000" b="1" dirty="0">
                <a:effectLst/>
                <a:latin typeface="Arial"/>
                <a:ea typeface="Arial" panose="020B0604020202020204" pitchFamily="34" charset="0"/>
                <a:cs typeface="Arial"/>
              </a:rPr>
              <a:t> </a:t>
            </a:r>
            <a:r>
              <a:rPr lang="en-US" sz="2000" dirty="0">
                <a:effectLst/>
                <a:latin typeface="Arial"/>
                <a:ea typeface="Arial" panose="020B0604020202020204" pitchFamily="34" charset="0"/>
                <a:cs typeface="Arial"/>
              </a:rPr>
              <a:t>dan </a:t>
            </a:r>
            <a:r>
              <a:rPr lang="en-US" sz="2000" i="1" dirty="0" err="1">
                <a:effectLst/>
                <a:latin typeface="Arial"/>
                <a:ea typeface="Arial" panose="020B0604020202020204" pitchFamily="34" charset="0"/>
                <a:cs typeface="Arial"/>
              </a:rPr>
              <a:t>agen</a:t>
            </a:r>
            <a:r>
              <a:rPr lang="en-US" sz="2000" i="1" dirty="0">
                <a:effectLst/>
                <a:latin typeface="Arial"/>
                <a:ea typeface="Arial" panose="020B0604020202020204" pitchFamily="34" charset="0"/>
                <a:cs typeface="Arial"/>
              </a:rPr>
              <a:t> occupancy rate </a:t>
            </a:r>
            <a:r>
              <a:rPr lang="en-US" sz="2000" b="1" dirty="0" err="1">
                <a:effectLst/>
                <a:latin typeface="Arial"/>
                <a:ea typeface="Arial" panose="020B0604020202020204" pitchFamily="34" charset="0"/>
                <a:cs typeface="Arial"/>
              </a:rPr>
              <a:t>dibawah</a:t>
            </a:r>
            <a:r>
              <a:rPr lang="en-US" sz="2000" b="1" dirty="0">
                <a:effectLst/>
                <a:latin typeface="Arial"/>
                <a:ea typeface="Arial" panose="020B0604020202020204" pitchFamily="34" charset="0"/>
                <a:cs typeface="Arial"/>
              </a:rPr>
              <a:t> 60%</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terjadi</a:t>
            </a:r>
            <a:r>
              <a:rPr lang="en-US" sz="2000" dirty="0">
                <a:effectLst/>
                <a:latin typeface="Arial"/>
                <a:ea typeface="Arial" panose="020B0604020202020204" pitchFamily="34" charset="0"/>
                <a:cs typeface="Arial"/>
              </a:rPr>
              <a:t> di September 2022 dan Oktober 2022 </a:t>
            </a:r>
            <a:r>
              <a:rPr lang="en-US" sz="2000" dirty="0" err="1">
                <a:effectLst/>
                <a:latin typeface="Arial"/>
                <a:ea typeface="Arial" panose="020B0604020202020204" pitchFamily="34" charset="0"/>
                <a:cs typeface="Arial"/>
              </a:rPr>
              <a:t>serta</a:t>
            </a:r>
            <a:r>
              <a:rPr lang="en-US" sz="2000" dirty="0">
                <a:effectLst/>
                <a:latin typeface="Arial"/>
                <a:ea typeface="Arial" panose="020B0604020202020204" pitchFamily="34" charset="0"/>
                <a:cs typeface="Arial"/>
              </a:rPr>
              <a:t> </a:t>
            </a:r>
            <a:r>
              <a:rPr lang="en-US" sz="2000" b="1" dirty="0">
                <a:effectLst/>
                <a:latin typeface="Arial"/>
                <a:ea typeface="Arial" panose="020B0604020202020204" pitchFamily="34" charset="0"/>
                <a:cs typeface="Arial"/>
              </a:rPr>
              <a:t>rata-rata semester II </a:t>
            </a:r>
            <a:r>
              <a:rPr lang="en-US" sz="2000" b="1" dirty="0" err="1">
                <a:effectLst/>
                <a:latin typeface="Arial"/>
                <a:ea typeface="Arial" panose="020B0604020202020204" pitchFamily="34" charset="0"/>
                <a:cs typeface="Arial"/>
              </a:rPr>
              <a:t>tahun</a:t>
            </a:r>
            <a:r>
              <a:rPr lang="en-US" sz="2000" b="1" dirty="0">
                <a:effectLst/>
                <a:latin typeface="Arial"/>
                <a:ea typeface="Arial" panose="020B0604020202020204" pitchFamily="34" charset="0"/>
                <a:cs typeface="Arial"/>
              </a:rPr>
              <a:t> 2022 </a:t>
            </a:r>
            <a:r>
              <a:rPr lang="en-US" sz="2000" b="1" dirty="0" err="1">
                <a:effectLst/>
                <a:latin typeface="Arial"/>
                <a:ea typeface="Arial" panose="020B0604020202020204" pitchFamily="34" charset="0"/>
                <a:cs typeface="Arial"/>
              </a:rPr>
              <a:t>sebesar</a:t>
            </a:r>
            <a:r>
              <a:rPr lang="en-US" sz="2000" b="1" dirty="0">
                <a:effectLst/>
                <a:latin typeface="Arial"/>
                <a:ea typeface="Arial" panose="020B0604020202020204" pitchFamily="34" charset="0"/>
                <a:cs typeface="Arial"/>
              </a:rPr>
              <a:t> 62,59%</a:t>
            </a:r>
            <a:r>
              <a:rPr lang="en-US" sz="2000" dirty="0">
                <a:effectLst/>
                <a:latin typeface="Arial"/>
                <a:ea typeface="Arial" panose="020B0604020202020204" pitchFamily="34" charset="0"/>
                <a:cs typeface="Arial"/>
              </a:rPr>
              <a:t>.</a:t>
            </a:r>
            <a:endParaRPr lang="en-ID" sz="2000">
              <a:effectLst/>
              <a:latin typeface="Arial"/>
              <a:ea typeface="Arial" panose="020B0604020202020204" pitchFamily="34" charset="0"/>
              <a:cs typeface="Arial"/>
            </a:endParaRPr>
          </a:p>
          <a:p>
            <a:pPr marL="342900" lvl="0" indent="-342900" algn="just">
              <a:lnSpc>
                <a:spcPct val="115000"/>
              </a:lnSpc>
              <a:buFont typeface="+mj-lt"/>
              <a:buAutoNum type="arabicPeriod"/>
            </a:pPr>
            <a:r>
              <a:rPr lang="en-US" sz="2000" err="1">
                <a:effectLst/>
                <a:latin typeface="Arial"/>
                <a:ea typeface="Arial" panose="020B0604020202020204" pitchFamily="34" charset="0"/>
                <a:cs typeface="Arial"/>
              </a:rPr>
              <a:t>Apabila</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disandingkan</a:t>
            </a:r>
            <a:r>
              <a:rPr lang="en-US" sz="2000" dirty="0">
                <a:effectLst/>
                <a:latin typeface="Arial"/>
                <a:ea typeface="Arial" panose="020B0604020202020204" pitchFamily="34" charset="0"/>
                <a:cs typeface="Arial"/>
              </a:rPr>
              <a:t> </a:t>
            </a:r>
            <a:r>
              <a:rPr lang="en-US" sz="2000" i="1" dirty="0">
                <a:effectLst/>
                <a:latin typeface="Arial"/>
                <a:ea typeface="Arial" panose="020B0604020202020204" pitchFamily="34" charset="0"/>
                <a:cs typeface="Arial"/>
              </a:rPr>
              <a:t>occupancy rate </a:t>
            </a:r>
            <a:r>
              <a:rPr lang="en-US" sz="2000" dirty="0">
                <a:effectLst/>
                <a:latin typeface="Arial"/>
                <a:ea typeface="Arial" panose="020B0604020202020204" pitchFamily="34" charset="0"/>
                <a:cs typeface="Arial"/>
              </a:rPr>
              <a:t>semester I </a:t>
            </a:r>
            <a:r>
              <a:rPr lang="en-US" sz="2000" err="1">
                <a:effectLst/>
                <a:latin typeface="Arial"/>
                <a:ea typeface="Arial" panose="020B0604020202020204" pitchFamily="34" charset="0"/>
                <a:cs typeface="Arial"/>
              </a:rPr>
              <a:t>tahun</a:t>
            </a:r>
            <a:r>
              <a:rPr lang="en-US" sz="2000" dirty="0">
                <a:effectLst/>
                <a:latin typeface="Arial"/>
                <a:ea typeface="Arial" panose="020B0604020202020204" pitchFamily="34" charset="0"/>
                <a:cs typeface="Arial"/>
              </a:rPr>
              <a:t> 2021 dan </a:t>
            </a:r>
            <a:r>
              <a:rPr lang="en-US" sz="2000" err="1">
                <a:effectLst/>
                <a:latin typeface="Arial"/>
                <a:ea typeface="Arial" panose="020B0604020202020204" pitchFamily="34" charset="0"/>
                <a:cs typeface="Arial"/>
              </a:rPr>
              <a:t>tahun</a:t>
            </a:r>
            <a:r>
              <a:rPr lang="en-US" sz="2000" dirty="0">
                <a:effectLst/>
                <a:latin typeface="Arial"/>
                <a:ea typeface="Arial" panose="020B0604020202020204" pitchFamily="34" charset="0"/>
                <a:cs typeface="Arial"/>
              </a:rPr>
              <a:t> 2022, </a:t>
            </a:r>
            <a:r>
              <a:rPr lang="en-US" sz="2000" err="1">
                <a:effectLst/>
                <a:latin typeface="Arial"/>
                <a:ea typeface="Arial" panose="020B0604020202020204" pitchFamily="34" charset="0"/>
                <a:cs typeface="Arial"/>
              </a:rPr>
              <a:t>tidak</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terdapat</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selisih</a:t>
            </a:r>
            <a:r>
              <a:rPr lang="en-US" sz="2000" dirty="0">
                <a:effectLst/>
                <a:latin typeface="Arial"/>
                <a:ea typeface="Arial" panose="020B0604020202020204" pitchFamily="34" charset="0"/>
                <a:cs typeface="Arial"/>
              </a:rPr>
              <a:t> data yang material, </a:t>
            </a:r>
            <a:r>
              <a:rPr lang="en-US" sz="2000" err="1">
                <a:effectLst/>
                <a:latin typeface="Arial"/>
                <a:ea typeface="Arial" panose="020B0604020202020204" pitchFamily="34" charset="0"/>
                <a:cs typeface="Arial"/>
              </a:rPr>
              <a:t>dimana</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selisih</a:t>
            </a:r>
            <a:r>
              <a:rPr lang="en-US" sz="2000" dirty="0">
                <a:effectLst/>
                <a:latin typeface="Arial"/>
                <a:ea typeface="Arial" panose="020B0604020202020204" pitchFamily="34" charset="0"/>
                <a:cs typeface="Arial"/>
              </a:rPr>
              <a:t> </a:t>
            </a:r>
            <a:r>
              <a:rPr lang="en-US" sz="2000" i="1" dirty="0">
                <a:effectLst/>
                <a:latin typeface="Arial"/>
                <a:ea typeface="Arial" panose="020B0604020202020204" pitchFamily="34" charset="0"/>
                <a:cs typeface="Arial"/>
              </a:rPr>
              <a:t>occupancy rate</a:t>
            </a:r>
            <a:r>
              <a:rPr lang="en-US" sz="2000" dirty="0">
                <a:effectLst/>
                <a:latin typeface="Arial"/>
                <a:ea typeface="Arial" panose="020B0604020202020204" pitchFamily="34" charset="0"/>
                <a:cs typeface="Arial"/>
              </a:rPr>
              <a:t> semester I </a:t>
            </a:r>
            <a:r>
              <a:rPr lang="en-US" sz="2000" dirty="0" err="1">
                <a:effectLst/>
                <a:latin typeface="Arial"/>
                <a:ea typeface="Arial" panose="020B0604020202020204" pitchFamily="34" charset="0"/>
                <a:cs typeface="Arial"/>
              </a:rPr>
              <a:t>tahun</a:t>
            </a:r>
            <a:r>
              <a:rPr lang="en-US" sz="2000" dirty="0">
                <a:effectLst/>
                <a:latin typeface="Arial"/>
                <a:ea typeface="Arial" panose="020B0604020202020204" pitchFamily="34" charset="0"/>
                <a:cs typeface="Arial"/>
              </a:rPr>
              <a:t> 2022 </a:t>
            </a:r>
            <a:r>
              <a:rPr lang="en-US" sz="2000" dirty="0" err="1">
                <a:effectLst/>
                <a:latin typeface="Arial"/>
                <a:ea typeface="Arial" panose="020B0604020202020204" pitchFamily="34" charset="0"/>
                <a:cs typeface="Arial"/>
              </a:rPr>
              <a:t>tidak</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mencapai</a:t>
            </a:r>
            <a:r>
              <a:rPr lang="en-US" sz="2000" dirty="0">
                <a:effectLst/>
                <a:latin typeface="Arial"/>
                <a:ea typeface="Arial" panose="020B0604020202020204" pitchFamily="34" charset="0"/>
                <a:cs typeface="Arial"/>
              </a:rPr>
              <a:t> 1% </a:t>
            </a:r>
            <a:r>
              <a:rPr lang="en-US" sz="2000" dirty="0" err="1">
                <a:effectLst/>
                <a:latin typeface="Arial"/>
                <a:ea typeface="Arial" panose="020B0604020202020204" pitchFamily="34" charset="0"/>
                <a:cs typeface="Arial"/>
              </a:rPr>
              <a:t>dibanding</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tahun</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sebelumnya</a:t>
            </a:r>
            <a:r>
              <a:rPr lang="en-US" sz="2000" dirty="0">
                <a:effectLst/>
                <a:latin typeface="Arial"/>
                <a:ea typeface="Arial" panose="020B0604020202020204" pitchFamily="34" charset="0"/>
                <a:cs typeface="Arial"/>
              </a:rPr>
              <a:t>.</a:t>
            </a:r>
            <a:endParaRPr lang="en-ID" sz="2000">
              <a:effectLst/>
              <a:latin typeface="Arial"/>
              <a:ea typeface="Arial" panose="020B0604020202020204" pitchFamily="34" charset="0"/>
              <a:cs typeface="Arial"/>
            </a:endParaRPr>
          </a:p>
          <a:p>
            <a:pPr marL="342900" lvl="0" indent="-342900" algn="just">
              <a:lnSpc>
                <a:spcPct val="115000"/>
              </a:lnSpc>
              <a:buFont typeface="+mj-lt"/>
              <a:buAutoNum type="arabicPeriod"/>
            </a:pPr>
            <a:r>
              <a:rPr lang="en-US" sz="2000" err="1">
                <a:effectLst/>
                <a:latin typeface="Arial"/>
                <a:ea typeface="Arial" panose="020B0604020202020204" pitchFamily="34" charset="0"/>
                <a:cs typeface="Arial"/>
              </a:rPr>
              <a:t>Terdapat</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penurunan</a:t>
            </a:r>
            <a:r>
              <a:rPr lang="en-US" sz="2000" dirty="0">
                <a:effectLst/>
                <a:latin typeface="Arial"/>
                <a:ea typeface="Arial" panose="020B0604020202020204" pitchFamily="34" charset="0"/>
                <a:cs typeface="Arial"/>
              </a:rPr>
              <a:t> </a:t>
            </a:r>
            <a:r>
              <a:rPr lang="en-US" sz="2000" i="1" dirty="0">
                <a:effectLst/>
                <a:latin typeface="Arial"/>
                <a:ea typeface="Arial" panose="020B0604020202020204" pitchFamily="34" charset="0"/>
                <a:cs typeface="Arial"/>
              </a:rPr>
              <a:t>occupancy rate </a:t>
            </a:r>
            <a:r>
              <a:rPr lang="en-US" sz="2000" dirty="0">
                <a:effectLst/>
                <a:latin typeface="Arial"/>
                <a:ea typeface="Arial" panose="020B0604020202020204" pitchFamily="34" charset="0"/>
                <a:cs typeface="Arial"/>
              </a:rPr>
              <a:t>yang </a:t>
            </a:r>
            <a:r>
              <a:rPr lang="en-US" sz="2000" err="1">
                <a:effectLst/>
                <a:latin typeface="Arial"/>
                <a:ea typeface="Arial" panose="020B0604020202020204" pitchFamily="34" charset="0"/>
                <a:cs typeface="Arial"/>
              </a:rPr>
              <a:t>signifikan</a:t>
            </a:r>
            <a:r>
              <a:rPr lang="en-US" sz="2000" dirty="0">
                <a:effectLst/>
                <a:latin typeface="Arial"/>
                <a:ea typeface="Arial" panose="020B0604020202020204" pitchFamily="34" charset="0"/>
                <a:cs typeface="Arial"/>
              </a:rPr>
              <a:t> pada semester I </a:t>
            </a:r>
            <a:r>
              <a:rPr lang="en-US" sz="2000" err="1">
                <a:effectLst/>
                <a:latin typeface="Arial"/>
                <a:ea typeface="Arial" panose="020B0604020202020204" pitchFamily="34" charset="0"/>
                <a:cs typeface="Arial"/>
              </a:rPr>
              <a:t>tahun</a:t>
            </a:r>
            <a:r>
              <a:rPr lang="en-US" sz="2000" dirty="0">
                <a:effectLst/>
                <a:latin typeface="Arial"/>
                <a:ea typeface="Arial" panose="020B0604020202020204" pitchFamily="34" charset="0"/>
                <a:cs typeface="Arial"/>
              </a:rPr>
              <a:t> 2022 </a:t>
            </a:r>
            <a:r>
              <a:rPr lang="en-US" sz="2000" err="1">
                <a:effectLst/>
                <a:latin typeface="Arial"/>
                <a:ea typeface="Arial" panose="020B0604020202020204" pitchFamily="34" charset="0"/>
                <a:cs typeface="Arial"/>
              </a:rPr>
              <a:t>sebesar</a:t>
            </a:r>
            <a:r>
              <a:rPr lang="en-US" sz="2000" dirty="0">
                <a:effectLst/>
                <a:latin typeface="Arial"/>
                <a:ea typeface="Arial" panose="020B0604020202020204" pitchFamily="34" charset="0"/>
                <a:cs typeface="Arial"/>
              </a:rPr>
              <a:t> 16,01% </a:t>
            </a:r>
            <a:r>
              <a:rPr lang="en-US" sz="2000" err="1">
                <a:effectLst/>
                <a:latin typeface="Arial"/>
                <a:ea typeface="Arial" panose="020B0604020202020204" pitchFamily="34" charset="0"/>
                <a:cs typeface="Arial"/>
              </a:rPr>
              <a:t>apabila</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dibandingkan</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dengan</a:t>
            </a:r>
            <a:r>
              <a:rPr lang="en-US" sz="2000" dirty="0">
                <a:effectLst/>
                <a:latin typeface="Arial"/>
                <a:ea typeface="Arial" panose="020B0604020202020204" pitchFamily="34" charset="0"/>
                <a:cs typeface="Arial"/>
              </a:rPr>
              <a:t> semester II </a:t>
            </a:r>
            <a:r>
              <a:rPr lang="en-US" sz="2000" err="1">
                <a:effectLst/>
                <a:latin typeface="Arial"/>
                <a:ea typeface="Arial" panose="020B0604020202020204" pitchFamily="34" charset="0"/>
                <a:cs typeface="Arial"/>
              </a:rPr>
              <a:t>tahun</a:t>
            </a:r>
            <a:r>
              <a:rPr lang="en-US" sz="2000" dirty="0">
                <a:effectLst/>
                <a:latin typeface="Arial"/>
                <a:ea typeface="Arial" panose="020B0604020202020204" pitchFamily="34" charset="0"/>
                <a:cs typeface="Arial"/>
              </a:rPr>
              <a:t> 2021.</a:t>
            </a:r>
            <a:endParaRPr lang="en-ID" sz="2000">
              <a:effectLst/>
              <a:latin typeface="Arial"/>
              <a:ea typeface="Arial" panose="020B0604020202020204" pitchFamily="34" charset="0"/>
              <a:cs typeface="Arial"/>
            </a:endParaRPr>
          </a:p>
          <a:p>
            <a:pPr marL="342900" lvl="0" indent="-342900" algn="just">
              <a:lnSpc>
                <a:spcPct val="115000"/>
              </a:lnSpc>
              <a:buFont typeface="+mj-lt"/>
              <a:buAutoNum type="arabicPeriod"/>
            </a:pPr>
            <a:r>
              <a:rPr lang="en-US" sz="2000" i="1" dirty="0">
                <a:effectLst/>
                <a:latin typeface="Arial"/>
                <a:ea typeface="Arial" panose="020B0604020202020204" pitchFamily="34" charset="0"/>
                <a:cs typeface="Arial"/>
              </a:rPr>
              <a:t>Agent occupancy rate</a:t>
            </a:r>
            <a:r>
              <a:rPr lang="en-US" sz="2000" dirty="0">
                <a:effectLst/>
                <a:latin typeface="Arial"/>
                <a:ea typeface="Arial" panose="020B0604020202020204" pitchFamily="34" charset="0"/>
                <a:cs typeface="Arial"/>
              </a:rPr>
              <a:t> </a:t>
            </a:r>
            <a:r>
              <a:rPr lang="en-US" sz="2000" dirty="0">
                <a:effectLst/>
                <a:latin typeface="Arial"/>
                <a:ea typeface="Bookman Old Style" panose="02050604050505020204" pitchFamily="18" charset="0"/>
                <a:cs typeface="Arial"/>
              </a:rPr>
              <a:t>pada</a:t>
            </a:r>
            <a:r>
              <a:rPr lang="id-ID" sz="2000" dirty="0">
                <a:effectLst/>
                <a:latin typeface="Arial"/>
                <a:ea typeface="Bookman Old Style" panose="02050604050505020204" pitchFamily="18" charset="0"/>
                <a:cs typeface="Arial"/>
              </a:rPr>
              <a:t> setiap kelompok </a:t>
            </a:r>
            <a:r>
              <a:rPr lang="id-ID" sz="2000" dirty="0">
                <a:effectLst/>
                <a:latin typeface="Arial"/>
                <a:ea typeface="Arial" panose="020B0604020202020204" pitchFamily="34" charset="0"/>
                <a:cs typeface="Arial"/>
              </a:rPr>
              <a:t>periode semester I tahun 2022 </a:t>
            </a:r>
            <a:r>
              <a:rPr lang="id-ID" sz="2000" dirty="0">
                <a:effectLst/>
                <a:latin typeface="Arial"/>
                <a:ea typeface="Bookman Old Style" panose="02050604050505020204" pitchFamily="18" charset="0"/>
                <a:cs typeface="Arial"/>
              </a:rPr>
              <a:t>dalam rentang 7</a:t>
            </a:r>
            <a:r>
              <a:rPr lang="en-US" sz="2000" dirty="0">
                <a:effectLst/>
                <a:latin typeface="Arial"/>
                <a:ea typeface="Bookman Old Style" panose="02050604050505020204" pitchFamily="18" charset="0"/>
                <a:cs typeface="Arial"/>
              </a:rPr>
              <a:t>4,5</a:t>
            </a:r>
            <a:r>
              <a:rPr lang="id-ID" sz="2000" dirty="0">
                <a:effectLst/>
                <a:latin typeface="Arial"/>
                <a:ea typeface="Bookman Old Style" panose="02050604050505020204" pitchFamily="18" charset="0"/>
                <a:cs typeface="Arial"/>
              </a:rPr>
              <a:t>%-</a:t>
            </a:r>
            <a:r>
              <a:rPr lang="en-US" sz="2000" dirty="0">
                <a:effectLst/>
                <a:latin typeface="Arial"/>
                <a:ea typeface="Bookman Old Style" panose="02050604050505020204" pitchFamily="18" charset="0"/>
                <a:cs typeface="Arial"/>
              </a:rPr>
              <a:t>77,5</a:t>
            </a:r>
            <a:r>
              <a:rPr lang="id-ID" sz="2000" dirty="0">
                <a:effectLst/>
                <a:latin typeface="Arial"/>
                <a:ea typeface="Bookman Old Style" panose="02050604050505020204" pitchFamily="18" charset="0"/>
                <a:cs typeface="Arial"/>
              </a:rPr>
              <a:t>%</a:t>
            </a:r>
            <a:r>
              <a:rPr lang="en-US" sz="2000" dirty="0">
                <a:effectLst/>
                <a:latin typeface="Arial"/>
                <a:ea typeface="Bookman Old Style" panose="02050604050505020204" pitchFamily="18" charset="0"/>
                <a:cs typeface="Arial"/>
              </a:rPr>
              <a:t> (</a:t>
            </a:r>
            <a:r>
              <a:rPr lang="id-ID" sz="2000" dirty="0">
                <a:effectLst/>
                <a:latin typeface="Arial"/>
                <a:ea typeface="Bookman Old Style" panose="02050604050505020204" pitchFamily="18" charset="0"/>
                <a:cs typeface="Arial"/>
              </a:rPr>
              <a:t>tidak terdapat ketimpangan </a:t>
            </a:r>
            <a:r>
              <a:rPr lang="id-ID" sz="2000" i="1" err="1">
                <a:effectLst/>
                <a:latin typeface="Arial"/>
                <a:ea typeface="Bookman Old Style" panose="02050604050505020204" pitchFamily="18" charset="0"/>
                <a:cs typeface="Arial"/>
              </a:rPr>
              <a:t>occupancy</a:t>
            </a:r>
            <a:r>
              <a:rPr lang="id-ID" sz="2000" i="1" dirty="0">
                <a:effectLst/>
                <a:latin typeface="Arial"/>
                <a:ea typeface="Bookman Old Style" panose="02050604050505020204" pitchFamily="18" charset="0"/>
                <a:cs typeface="Arial"/>
              </a:rPr>
              <a:t> </a:t>
            </a:r>
            <a:r>
              <a:rPr lang="id-ID" sz="2000" i="1" err="1">
                <a:effectLst/>
                <a:latin typeface="Arial"/>
                <a:ea typeface="Bookman Old Style" panose="02050604050505020204" pitchFamily="18" charset="0"/>
                <a:cs typeface="Arial"/>
              </a:rPr>
              <a:t>rate</a:t>
            </a:r>
            <a:r>
              <a:rPr lang="id-ID" sz="2000" dirty="0">
                <a:effectLst/>
                <a:latin typeface="Arial"/>
                <a:ea typeface="Bookman Old Style" panose="02050604050505020204" pitchFamily="18" charset="0"/>
                <a:cs typeface="Arial"/>
              </a:rPr>
              <a:t> yang signifikan</a:t>
            </a:r>
            <a:r>
              <a:rPr lang="en-US" sz="2000" dirty="0">
                <a:effectLst/>
                <a:latin typeface="Arial"/>
                <a:ea typeface="Bookman Old Style" panose="02050604050505020204" pitchFamily="18" charset="0"/>
                <a:cs typeface="Arial"/>
              </a:rPr>
              <a:t>)</a:t>
            </a:r>
            <a:r>
              <a:rPr lang="id-ID" sz="2000" dirty="0">
                <a:effectLst/>
                <a:latin typeface="Arial"/>
                <a:ea typeface="Arial" panose="020B0604020202020204" pitchFamily="34" charset="0"/>
                <a:cs typeface="Arial"/>
              </a:rPr>
              <a:t>.</a:t>
            </a:r>
            <a:endParaRPr lang="en-ID" sz="2000" dirty="0">
              <a:effectLst/>
              <a:latin typeface="Arial"/>
              <a:ea typeface="Arial" panose="020B0604020202020204" pitchFamily="34" charset="0"/>
              <a:cs typeface="Arial"/>
            </a:endParaRPr>
          </a:p>
        </p:txBody>
      </p:sp>
      <p:sp>
        <p:nvSpPr>
          <p:cNvPr id="4" name="TextBox 3">
            <a:extLst>
              <a:ext uri="{FF2B5EF4-FFF2-40B4-BE49-F238E27FC236}">
                <a16:creationId xmlns:a16="http://schemas.microsoft.com/office/drawing/2014/main" id="{DC971AA4-2FA2-4EDD-81AF-E25AE27252BF}"/>
              </a:ext>
            </a:extLst>
          </p:cNvPr>
          <p:cNvSpPr txBox="1"/>
          <p:nvPr/>
        </p:nvSpPr>
        <p:spPr>
          <a:xfrm>
            <a:off x="3330777" y="447951"/>
            <a:ext cx="8698992" cy="584775"/>
          </a:xfrm>
          <a:prstGeom prst="rect">
            <a:avLst/>
          </a:prstGeom>
          <a:noFill/>
        </p:spPr>
        <p:txBody>
          <a:bodyPr wrap="square" rtlCol="0">
            <a:spAutoFit/>
          </a:bodyPr>
          <a:lstStyle/>
          <a:p>
            <a:pPr algn="ctr"/>
            <a:r>
              <a:rPr lang="en-US" sz="3200" dirty="0">
                <a:solidFill>
                  <a:srgbClr val="FFC000"/>
                </a:solidFill>
                <a:latin typeface="Futura BdCn BT" panose="020B0706020204020204" pitchFamily="34" charset="0"/>
              </a:rPr>
              <a:t>SIMPULAN</a:t>
            </a:r>
            <a:endParaRPr lang="en-ID" sz="3200" dirty="0">
              <a:solidFill>
                <a:srgbClr val="FFC000"/>
              </a:solidFill>
              <a:latin typeface="Futura BdCn BT" panose="020B0706020204020204" pitchFamily="34" charset="0"/>
            </a:endParaRPr>
          </a:p>
        </p:txBody>
      </p:sp>
    </p:spTree>
    <p:extLst>
      <p:ext uri="{BB962C8B-B14F-4D97-AF65-F5344CB8AC3E}">
        <p14:creationId xmlns:p14="http://schemas.microsoft.com/office/powerpoint/2010/main" val="303206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2BDC75-3946-59FE-4740-5AFAD1D35140}"/>
              </a:ext>
            </a:extLst>
          </p:cNvPr>
          <p:cNvSpPr/>
          <p:nvPr/>
        </p:nvSpPr>
        <p:spPr>
          <a:xfrm>
            <a:off x="3330777" y="389152"/>
            <a:ext cx="8698992" cy="755404"/>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0A06E83B-882C-3B4D-3DC2-1E0D9786E8B8}"/>
              </a:ext>
            </a:extLst>
          </p:cNvPr>
          <p:cNvSpPr txBox="1"/>
          <p:nvPr/>
        </p:nvSpPr>
        <p:spPr>
          <a:xfrm>
            <a:off x="233913" y="1306591"/>
            <a:ext cx="11795855" cy="4663521"/>
          </a:xfrm>
          <a:prstGeom prst="rect">
            <a:avLst/>
          </a:prstGeom>
          <a:noFill/>
        </p:spPr>
        <p:txBody>
          <a:bodyPr wrap="square" lIns="91440" tIns="45720" rIns="91440" bIns="45720" anchor="t">
            <a:spAutoFit/>
          </a:bodyPr>
          <a:lstStyle/>
          <a:p>
            <a:pPr algn="just">
              <a:lnSpc>
                <a:spcPct val="115000"/>
              </a:lnSpc>
            </a:pPr>
            <a:r>
              <a:rPr lang="en-US" sz="2000" i="1" dirty="0">
                <a:latin typeface="Arial"/>
                <a:ea typeface="Arial" panose="020B0604020202020204" pitchFamily="34" charset="0"/>
                <a:cs typeface="Arial"/>
              </a:rPr>
              <a:t>6.   </a:t>
            </a:r>
            <a:r>
              <a:rPr lang="en-US" sz="2000" i="1" dirty="0">
                <a:effectLst/>
                <a:latin typeface="Arial"/>
                <a:ea typeface="Arial" panose="020B0604020202020204" pitchFamily="34" charset="0"/>
                <a:cs typeface="Arial"/>
              </a:rPr>
              <a:t>Agent occupancy rate</a:t>
            </a:r>
            <a:r>
              <a:rPr lang="en-US" sz="2000" dirty="0">
                <a:effectLst/>
                <a:latin typeface="Arial"/>
                <a:ea typeface="Arial" panose="020B0604020202020204" pitchFamily="34" charset="0"/>
                <a:cs typeface="Arial"/>
              </a:rPr>
              <a:t> </a:t>
            </a:r>
            <a:r>
              <a:rPr lang="en-US" sz="2000" dirty="0">
                <a:effectLst/>
                <a:latin typeface="Arial"/>
                <a:ea typeface="Bookman Old Style" panose="02050604050505020204" pitchFamily="18" charset="0"/>
                <a:cs typeface="Arial"/>
              </a:rPr>
              <a:t>pada</a:t>
            </a:r>
            <a:r>
              <a:rPr lang="id-ID" sz="2000" dirty="0">
                <a:effectLst/>
                <a:latin typeface="Arial"/>
                <a:ea typeface="Bookman Old Style" panose="02050604050505020204" pitchFamily="18" charset="0"/>
                <a:cs typeface="Arial"/>
              </a:rPr>
              <a:t> setiap kelompok </a:t>
            </a:r>
            <a:r>
              <a:rPr lang="id-ID" sz="2000" dirty="0">
                <a:effectLst/>
                <a:latin typeface="Arial"/>
                <a:ea typeface="Arial" panose="020B0604020202020204" pitchFamily="34" charset="0"/>
                <a:cs typeface="Arial"/>
              </a:rPr>
              <a:t>periode semester I</a:t>
            </a:r>
            <a:r>
              <a:rPr lang="en-US" sz="2000" dirty="0">
                <a:effectLst/>
                <a:latin typeface="Arial"/>
                <a:ea typeface="Arial" panose="020B0604020202020204" pitchFamily="34" charset="0"/>
                <a:cs typeface="Arial"/>
              </a:rPr>
              <a:t>I </a:t>
            </a:r>
            <a:r>
              <a:rPr lang="en-US" sz="2000" dirty="0" err="1">
                <a:effectLst/>
                <a:latin typeface="Arial"/>
                <a:ea typeface="Arial" panose="020B0604020202020204" pitchFamily="34" charset="0"/>
                <a:cs typeface="Arial"/>
              </a:rPr>
              <a:t>tahun</a:t>
            </a:r>
            <a:r>
              <a:rPr lang="en-US" sz="2000" dirty="0">
                <a:effectLst/>
                <a:latin typeface="Arial"/>
                <a:ea typeface="Arial" panose="020B0604020202020204" pitchFamily="34" charset="0"/>
                <a:cs typeface="Arial"/>
              </a:rPr>
              <a:t> 2022</a:t>
            </a:r>
            <a:r>
              <a:rPr lang="id-ID" sz="2000" dirty="0">
                <a:effectLst/>
                <a:latin typeface="Arial"/>
                <a:ea typeface="Bookman Old Style" panose="02050604050505020204" pitchFamily="18" charset="0"/>
                <a:cs typeface="Arial"/>
              </a:rPr>
              <a:t> dalam rentang</a:t>
            </a:r>
            <a:r>
              <a:rPr lang="en-US" sz="2000" dirty="0">
                <a:effectLst/>
                <a:latin typeface="Arial"/>
                <a:ea typeface="Bookman Old Style" panose="02050604050505020204" pitchFamily="18" charset="0"/>
                <a:cs typeface="Arial"/>
              </a:rPr>
              <a:t> 58 % - 65,97</a:t>
            </a:r>
            <a:r>
              <a:rPr lang="id-ID" sz="2000" dirty="0">
                <a:effectLst/>
                <a:latin typeface="Arial"/>
                <a:ea typeface="Bookman Old Style" panose="02050604050505020204" pitchFamily="18" charset="0"/>
                <a:cs typeface="Arial"/>
              </a:rPr>
              <a:t>%</a:t>
            </a:r>
            <a:r>
              <a:rPr lang="en-US" sz="2000" dirty="0">
                <a:effectLst/>
                <a:latin typeface="Arial"/>
                <a:ea typeface="Bookman Old Style" panose="02050604050505020204" pitchFamily="18" charset="0"/>
                <a:cs typeface="Arial"/>
              </a:rPr>
              <a:t> (</a:t>
            </a:r>
            <a:r>
              <a:rPr lang="en-US" sz="2000" dirty="0" err="1">
                <a:effectLst/>
                <a:latin typeface="Arial"/>
                <a:ea typeface="Bookman Old Style" panose="02050604050505020204" pitchFamily="18" charset="0"/>
                <a:cs typeface="Arial"/>
              </a:rPr>
              <a:t>lebih</a:t>
            </a:r>
            <a:r>
              <a:rPr lang="en-US" sz="2000" dirty="0">
                <a:effectLst/>
                <a:latin typeface="Arial"/>
                <a:ea typeface="Bookman Old Style" panose="02050604050505020204" pitchFamily="18" charset="0"/>
                <a:cs typeface="Arial"/>
              </a:rPr>
              <a:t> </a:t>
            </a:r>
            <a:r>
              <a:rPr lang="en-US" sz="2000" dirty="0" err="1">
                <a:effectLst/>
                <a:latin typeface="Arial"/>
                <a:ea typeface="Bookman Old Style" panose="02050604050505020204" pitchFamily="18" charset="0"/>
                <a:cs typeface="Arial"/>
              </a:rPr>
              <a:t>timpang</a:t>
            </a:r>
            <a:r>
              <a:rPr lang="en-US" sz="2000" dirty="0">
                <a:effectLst/>
                <a:latin typeface="Arial"/>
                <a:ea typeface="Bookman Old Style" panose="02050604050505020204" pitchFamily="18" charset="0"/>
                <a:cs typeface="Arial"/>
              </a:rPr>
              <a:t> </a:t>
            </a:r>
            <a:r>
              <a:rPr lang="en-US" sz="2000" dirty="0" err="1">
                <a:effectLst/>
                <a:latin typeface="Arial"/>
                <a:ea typeface="Bookman Old Style" panose="02050604050505020204" pitchFamily="18" charset="0"/>
                <a:cs typeface="Arial"/>
              </a:rPr>
              <a:t>daripada</a:t>
            </a:r>
            <a:r>
              <a:rPr lang="en-US" sz="2000" dirty="0">
                <a:effectLst/>
                <a:latin typeface="Arial"/>
                <a:ea typeface="Bookman Old Style" panose="02050604050505020204" pitchFamily="18" charset="0"/>
                <a:cs typeface="Arial"/>
              </a:rPr>
              <a:t> </a:t>
            </a:r>
            <a:r>
              <a:rPr lang="en-US" sz="2000" dirty="0" err="1">
                <a:effectLst/>
                <a:latin typeface="Arial"/>
                <a:ea typeface="Bookman Old Style" panose="02050604050505020204" pitchFamily="18" charset="0"/>
                <a:cs typeface="Arial"/>
              </a:rPr>
              <a:t>periode</a:t>
            </a:r>
            <a:r>
              <a:rPr lang="en-US" sz="2000" dirty="0">
                <a:effectLst/>
                <a:latin typeface="Arial"/>
                <a:ea typeface="Bookman Old Style" panose="02050604050505020204" pitchFamily="18" charset="0"/>
                <a:cs typeface="Arial"/>
              </a:rPr>
              <a:t> semester I </a:t>
            </a:r>
            <a:r>
              <a:rPr lang="en-US" sz="2000" dirty="0" err="1">
                <a:effectLst/>
                <a:latin typeface="Arial"/>
                <a:ea typeface="Bookman Old Style" panose="02050604050505020204" pitchFamily="18" charset="0"/>
                <a:cs typeface="Arial"/>
              </a:rPr>
              <a:t>tahun</a:t>
            </a:r>
            <a:r>
              <a:rPr lang="en-US" sz="2000" dirty="0">
                <a:effectLst/>
                <a:latin typeface="Arial"/>
                <a:ea typeface="Bookman Old Style" panose="02050604050505020204" pitchFamily="18" charset="0"/>
                <a:cs typeface="Arial"/>
              </a:rPr>
              <a:t> 2022)</a:t>
            </a:r>
            <a:r>
              <a:rPr lang="id-ID" sz="2000" dirty="0">
                <a:effectLst/>
                <a:latin typeface="Arial"/>
                <a:ea typeface="Bookman Old Style" panose="02050604050505020204" pitchFamily="18" charset="0"/>
                <a:cs typeface="Arial"/>
              </a:rPr>
              <a:t>.</a:t>
            </a:r>
            <a:endParaRPr lang="en-ID" sz="2000" dirty="0">
              <a:latin typeface="Bookman Old Style"/>
              <a:ea typeface="Bookman Old Style" panose="02050604050505020204" pitchFamily="18" charset="0"/>
              <a:cs typeface="Arial"/>
            </a:endParaRPr>
          </a:p>
          <a:p>
            <a:pPr algn="just">
              <a:lnSpc>
                <a:spcPct val="114999"/>
              </a:lnSpc>
            </a:pPr>
            <a:r>
              <a:rPr lang="id-ID" sz="2000" dirty="0">
                <a:latin typeface="Arial"/>
                <a:ea typeface="Bookman Old Style" panose="02050604050505020204" pitchFamily="18" charset="0"/>
                <a:cs typeface="Arial"/>
              </a:rPr>
              <a:t>7.  </a:t>
            </a:r>
            <a:r>
              <a:rPr lang="id-ID" sz="2000" dirty="0">
                <a:effectLst/>
                <a:latin typeface="Arial"/>
                <a:ea typeface="Bookman Old Style" panose="02050604050505020204" pitchFamily="18" charset="0"/>
                <a:cs typeface="Arial"/>
              </a:rPr>
              <a:t>Berdasarkan data evaluasi kinerja Operasional </a:t>
            </a:r>
            <a:r>
              <a:rPr lang="id-ID" sz="2000" i="1" dirty="0" err="1">
                <a:effectLst/>
                <a:latin typeface="Arial"/>
                <a:ea typeface="Bookman Old Style" panose="02050604050505020204" pitchFamily="18" charset="0"/>
                <a:cs typeface="Arial"/>
              </a:rPr>
              <a:t>Inbound</a:t>
            </a:r>
            <a:r>
              <a:rPr lang="id-ID" sz="2000" i="1" dirty="0">
                <a:effectLst/>
                <a:latin typeface="Arial"/>
                <a:ea typeface="Bookman Old Style" panose="02050604050505020204" pitchFamily="18" charset="0"/>
                <a:cs typeface="Arial"/>
              </a:rPr>
              <a:t> </a:t>
            </a:r>
            <a:r>
              <a:rPr lang="id-ID" sz="2000" i="1" dirty="0" err="1">
                <a:effectLst/>
                <a:latin typeface="Arial"/>
                <a:ea typeface="Bookman Old Style" panose="02050604050505020204" pitchFamily="18" charset="0"/>
                <a:cs typeface="Arial"/>
              </a:rPr>
              <a:t>Call</a:t>
            </a:r>
            <a:r>
              <a:rPr lang="id-ID" sz="2000" i="1" dirty="0">
                <a:effectLst/>
                <a:latin typeface="Arial"/>
                <a:ea typeface="Bookman Old Style" panose="02050604050505020204" pitchFamily="18" charset="0"/>
                <a:cs typeface="Arial"/>
              </a:rPr>
              <a:t>, d</a:t>
            </a:r>
            <a:r>
              <a:rPr lang="id-ID" sz="2000" dirty="0">
                <a:effectLst/>
                <a:latin typeface="Arial"/>
                <a:ea typeface="Bookman Old Style" panose="02050604050505020204" pitchFamily="18" charset="0"/>
                <a:cs typeface="Arial"/>
              </a:rPr>
              <a:t>apat disimpulkan bahwa </a:t>
            </a:r>
            <a:r>
              <a:rPr lang="id-ID" sz="2000" i="1" dirty="0" err="1">
                <a:effectLst/>
                <a:latin typeface="Arial"/>
                <a:ea typeface="Bookman Old Style" panose="02050604050505020204" pitchFamily="18" charset="0"/>
                <a:cs typeface="Arial"/>
              </a:rPr>
              <a:t>occupancy</a:t>
            </a:r>
            <a:r>
              <a:rPr lang="id-ID" sz="2000" i="1" dirty="0">
                <a:effectLst/>
                <a:latin typeface="Arial"/>
                <a:ea typeface="Bookman Old Style" panose="02050604050505020204" pitchFamily="18" charset="0"/>
                <a:cs typeface="Arial"/>
              </a:rPr>
              <a:t> </a:t>
            </a:r>
            <a:r>
              <a:rPr lang="id-ID" sz="2000" i="1" dirty="0" err="1">
                <a:effectLst/>
                <a:latin typeface="Arial"/>
                <a:ea typeface="Bookman Old Style" panose="02050604050505020204" pitchFamily="18" charset="0"/>
                <a:cs typeface="Arial"/>
              </a:rPr>
              <a:t>rate</a:t>
            </a:r>
            <a:r>
              <a:rPr lang="id-ID" sz="2000" dirty="0">
                <a:effectLst/>
                <a:latin typeface="Arial"/>
                <a:ea typeface="Bookman Old Style" panose="02050604050505020204" pitchFamily="18" charset="0"/>
                <a:cs typeface="Arial"/>
              </a:rPr>
              <a:t> </a:t>
            </a:r>
            <a:r>
              <a:rPr lang="en-US" sz="2000" dirty="0">
                <a:effectLst/>
                <a:latin typeface="Arial"/>
                <a:ea typeface="Bookman Old Style" panose="02050604050505020204" pitchFamily="18" charset="0"/>
                <a:cs typeface="Arial"/>
              </a:rPr>
              <a:t>per </a:t>
            </a:r>
            <a:r>
              <a:rPr lang="en-US" sz="2000" dirty="0" err="1">
                <a:effectLst/>
                <a:latin typeface="Arial"/>
                <a:ea typeface="Bookman Old Style" panose="02050604050505020204" pitchFamily="18" charset="0"/>
                <a:cs typeface="Arial"/>
              </a:rPr>
              <a:t>kelompok</a:t>
            </a:r>
            <a:r>
              <a:rPr lang="en-US" sz="2000" dirty="0">
                <a:effectLst/>
                <a:latin typeface="Arial"/>
                <a:ea typeface="Bookman Old Style" panose="02050604050505020204" pitchFamily="18" charset="0"/>
                <a:cs typeface="Arial"/>
              </a:rPr>
              <a:t> pada semester II </a:t>
            </a:r>
            <a:r>
              <a:rPr lang="en-US" sz="2000" dirty="0" err="1">
                <a:effectLst/>
                <a:latin typeface="Arial"/>
                <a:ea typeface="Bookman Old Style" panose="02050604050505020204" pitchFamily="18" charset="0"/>
                <a:cs typeface="Arial"/>
              </a:rPr>
              <a:t>tahun</a:t>
            </a:r>
            <a:r>
              <a:rPr lang="en-US" sz="2000" dirty="0">
                <a:effectLst/>
                <a:latin typeface="Arial"/>
                <a:ea typeface="Bookman Old Style" panose="02050604050505020204" pitchFamily="18" charset="0"/>
                <a:cs typeface="Arial"/>
              </a:rPr>
              <a:t> 2022 </a:t>
            </a:r>
            <a:r>
              <a:rPr lang="en-US" sz="2000" dirty="0" err="1">
                <a:effectLst/>
                <a:latin typeface="Arial"/>
                <a:ea typeface="Bookman Old Style" panose="02050604050505020204" pitchFamily="18" charset="0"/>
                <a:cs typeface="Arial"/>
              </a:rPr>
              <a:t>memiliki</a:t>
            </a:r>
            <a:r>
              <a:rPr lang="en-US" sz="2000" dirty="0">
                <a:effectLst/>
                <a:latin typeface="Arial"/>
                <a:ea typeface="Bookman Old Style" panose="02050604050505020204" pitchFamily="18" charset="0"/>
                <a:cs typeface="Arial"/>
              </a:rPr>
              <a:t> </a:t>
            </a:r>
            <a:r>
              <a:rPr lang="en-US" sz="2000" dirty="0" err="1">
                <a:effectLst/>
                <a:latin typeface="Arial"/>
                <a:ea typeface="Bookman Old Style" panose="02050604050505020204" pitchFamily="18" charset="0"/>
                <a:cs typeface="Arial"/>
              </a:rPr>
              <a:t>deviasi</a:t>
            </a:r>
            <a:r>
              <a:rPr lang="en-US" sz="2000" dirty="0">
                <a:effectLst/>
                <a:latin typeface="Arial"/>
                <a:ea typeface="Bookman Old Style" panose="02050604050505020204" pitchFamily="18" charset="0"/>
                <a:cs typeface="Arial"/>
              </a:rPr>
              <a:t> yang </a:t>
            </a:r>
            <a:r>
              <a:rPr lang="en-US" sz="2000" dirty="0" err="1">
                <a:effectLst/>
                <a:latin typeface="Arial"/>
                <a:ea typeface="Bookman Old Style" panose="02050604050505020204" pitchFamily="18" charset="0"/>
                <a:cs typeface="Arial"/>
              </a:rPr>
              <a:t>lebih</a:t>
            </a:r>
            <a:r>
              <a:rPr lang="en-US" sz="2000" dirty="0">
                <a:effectLst/>
                <a:latin typeface="Arial"/>
                <a:ea typeface="Bookman Old Style" panose="02050604050505020204" pitchFamily="18" charset="0"/>
                <a:cs typeface="Arial"/>
              </a:rPr>
              <a:t> </a:t>
            </a:r>
            <a:r>
              <a:rPr lang="en-US" sz="2000" dirty="0" err="1">
                <a:effectLst/>
                <a:latin typeface="Arial"/>
                <a:ea typeface="Bookman Old Style" panose="02050604050505020204" pitchFamily="18" charset="0"/>
                <a:cs typeface="Arial"/>
              </a:rPr>
              <a:t>besar</a:t>
            </a:r>
            <a:r>
              <a:rPr lang="en-US" sz="2000" dirty="0">
                <a:effectLst/>
                <a:latin typeface="Arial"/>
                <a:ea typeface="Bookman Old Style" panose="02050604050505020204" pitchFamily="18" charset="0"/>
                <a:cs typeface="Arial"/>
              </a:rPr>
              <a:t> </a:t>
            </a:r>
            <a:r>
              <a:rPr lang="en-US" sz="2000" dirty="0" err="1">
                <a:effectLst/>
                <a:latin typeface="Arial"/>
                <a:ea typeface="Bookman Old Style" panose="02050604050505020204" pitchFamily="18" charset="0"/>
                <a:cs typeface="Arial"/>
              </a:rPr>
              <a:t>dari</a:t>
            </a:r>
            <a:r>
              <a:rPr lang="en-US" sz="2000" dirty="0">
                <a:effectLst/>
                <a:latin typeface="Arial"/>
                <a:ea typeface="Bookman Old Style" panose="02050604050505020204" pitchFamily="18" charset="0"/>
                <a:cs typeface="Arial"/>
              </a:rPr>
              <a:t> </a:t>
            </a:r>
            <a:r>
              <a:rPr lang="id-ID" sz="2000" i="1" dirty="0" err="1">
                <a:effectLst/>
                <a:latin typeface="Arial"/>
                <a:ea typeface="Bookman Old Style" panose="02050604050505020204" pitchFamily="18" charset="0"/>
                <a:cs typeface="Arial"/>
              </a:rPr>
              <a:t>occupancy</a:t>
            </a:r>
            <a:r>
              <a:rPr lang="id-ID" sz="2000" i="1" dirty="0">
                <a:effectLst/>
                <a:latin typeface="Arial"/>
                <a:ea typeface="Bookman Old Style" panose="02050604050505020204" pitchFamily="18" charset="0"/>
                <a:cs typeface="Arial"/>
              </a:rPr>
              <a:t> </a:t>
            </a:r>
            <a:r>
              <a:rPr lang="id-ID" sz="2000" i="1" dirty="0" err="1">
                <a:effectLst/>
                <a:latin typeface="Arial"/>
                <a:ea typeface="Bookman Old Style" panose="02050604050505020204" pitchFamily="18" charset="0"/>
                <a:cs typeface="Arial"/>
              </a:rPr>
              <a:t>rate</a:t>
            </a:r>
            <a:r>
              <a:rPr lang="id-ID" sz="2000" dirty="0">
                <a:effectLst/>
                <a:latin typeface="Arial"/>
                <a:ea typeface="Bookman Old Style" panose="02050604050505020204" pitchFamily="18" charset="0"/>
                <a:cs typeface="Arial"/>
              </a:rPr>
              <a:t> </a:t>
            </a:r>
            <a:r>
              <a:rPr lang="en-US" sz="2000" dirty="0">
                <a:effectLst/>
                <a:latin typeface="Arial"/>
                <a:ea typeface="Bookman Old Style" panose="02050604050505020204" pitchFamily="18" charset="0"/>
                <a:cs typeface="Arial"/>
              </a:rPr>
              <a:t>per </a:t>
            </a:r>
            <a:r>
              <a:rPr lang="en-US" sz="2000" dirty="0" err="1">
                <a:effectLst/>
                <a:latin typeface="Arial"/>
                <a:ea typeface="Bookman Old Style" panose="02050604050505020204" pitchFamily="18" charset="0"/>
                <a:cs typeface="Arial"/>
              </a:rPr>
              <a:t>kelompok</a:t>
            </a:r>
            <a:r>
              <a:rPr lang="en-US" sz="2000" dirty="0">
                <a:effectLst/>
                <a:latin typeface="Arial"/>
                <a:ea typeface="Bookman Old Style" panose="02050604050505020204" pitchFamily="18" charset="0"/>
                <a:cs typeface="Arial"/>
              </a:rPr>
              <a:t> pada semester I </a:t>
            </a:r>
            <a:r>
              <a:rPr lang="en-US" sz="2000" dirty="0" err="1">
                <a:effectLst/>
                <a:latin typeface="Arial"/>
                <a:ea typeface="Bookman Old Style" panose="02050604050505020204" pitchFamily="18" charset="0"/>
                <a:cs typeface="Arial"/>
              </a:rPr>
              <a:t>tahun</a:t>
            </a:r>
            <a:r>
              <a:rPr lang="en-US" sz="2000" dirty="0">
                <a:effectLst/>
                <a:latin typeface="Arial"/>
                <a:ea typeface="Bookman Old Style" panose="02050604050505020204" pitchFamily="18" charset="0"/>
                <a:cs typeface="Arial"/>
              </a:rPr>
              <a:t> 2022</a:t>
            </a:r>
            <a:r>
              <a:rPr lang="id-ID" sz="2000" dirty="0">
                <a:effectLst/>
                <a:latin typeface="Arial"/>
                <a:ea typeface="Bookman Old Style" panose="02050604050505020204" pitchFamily="18" charset="0"/>
                <a:cs typeface="Arial"/>
              </a:rPr>
              <a:t>.</a:t>
            </a:r>
            <a:endParaRPr lang="en-ID" sz="2000" dirty="0">
              <a:latin typeface="Arial"/>
              <a:ea typeface="Bookman Old Style" panose="02050604050505020204" pitchFamily="18" charset="0"/>
              <a:cs typeface="Arial"/>
            </a:endParaRPr>
          </a:p>
          <a:p>
            <a:pPr algn="just">
              <a:lnSpc>
                <a:spcPct val="114999"/>
              </a:lnSpc>
            </a:pPr>
            <a:r>
              <a:rPr lang="en-US" sz="2000" dirty="0">
                <a:latin typeface="Arial"/>
                <a:ea typeface="Arial" panose="020B0604020202020204" pitchFamily="34" charset="0"/>
                <a:cs typeface="Arial"/>
              </a:rPr>
              <a:t>8.  </a:t>
            </a:r>
            <a:r>
              <a:rPr lang="en-US" sz="2000" dirty="0">
                <a:effectLst/>
                <a:latin typeface="Arial"/>
                <a:ea typeface="Arial" panose="020B0604020202020204" pitchFamily="34" charset="0"/>
                <a:cs typeface="Arial"/>
              </a:rPr>
              <a:t>Tingkat abandon call pada semester I dan semester II </a:t>
            </a:r>
            <a:r>
              <a:rPr lang="en-US" sz="2000" dirty="0" err="1">
                <a:effectLst/>
                <a:latin typeface="Arial"/>
                <a:ea typeface="Arial" panose="020B0604020202020204" pitchFamily="34" charset="0"/>
                <a:cs typeface="Arial"/>
              </a:rPr>
              <a:t>secara</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jumlah</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terlihat</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besar</a:t>
            </a:r>
            <a:r>
              <a:rPr lang="en-US" sz="2000" dirty="0">
                <a:effectLst/>
                <a:latin typeface="Arial"/>
                <a:ea typeface="Arial" panose="020B0604020202020204" pitchFamily="34" charset="0"/>
                <a:cs typeface="Arial"/>
              </a:rPr>
              <a:t> yang </a:t>
            </a:r>
            <a:r>
              <a:rPr lang="en-US" sz="2000" dirty="0" err="1">
                <a:effectLst/>
                <a:latin typeface="Arial"/>
                <a:ea typeface="Arial" panose="020B0604020202020204" pitchFamily="34" charset="0"/>
                <a:cs typeface="Arial"/>
              </a:rPr>
              <a:t>masih</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ada</a:t>
            </a:r>
            <a:r>
              <a:rPr lang="en-US" sz="2000" dirty="0">
                <a:effectLst/>
                <a:latin typeface="Arial"/>
                <a:ea typeface="Arial" panose="020B0604020202020204" pitchFamily="34" charset="0"/>
                <a:cs typeface="Arial"/>
              </a:rPr>
              <a:t> di </a:t>
            </a:r>
            <a:r>
              <a:rPr lang="en-US" sz="2000" dirty="0" err="1">
                <a:effectLst/>
                <a:latin typeface="Arial"/>
                <a:ea typeface="Arial" panose="020B0604020202020204" pitchFamily="34" charset="0"/>
                <a:cs typeface="Arial"/>
              </a:rPr>
              <a:t>atas</a:t>
            </a:r>
            <a:r>
              <a:rPr lang="en-US" sz="2000" dirty="0">
                <a:effectLst/>
                <a:latin typeface="Arial"/>
                <a:ea typeface="Arial" panose="020B0604020202020204" pitchFamily="34" charset="0"/>
                <a:cs typeface="Arial"/>
              </a:rPr>
              <a:t> 1.000 per </a:t>
            </a:r>
            <a:r>
              <a:rPr lang="en-US" sz="2000" dirty="0" err="1">
                <a:effectLst/>
                <a:latin typeface="Arial"/>
                <a:ea typeface="Arial" panose="020B0604020202020204" pitchFamily="34" charset="0"/>
                <a:cs typeface="Arial"/>
              </a:rPr>
              <a:t>bulan</a:t>
            </a:r>
            <a:r>
              <a:rPr lang="en-US" sz="2000" dirty="0">
                <a:effectLst/>
                <a:latin typeface="Arial"/>
                <a:ea typeface="Arial" panose="020B0604020202020204" pitchFamily="34" charset="0"/>
                <a:cs typeface="Arial"/>
              </a:rPr>
              <a:t>.</a:t>
            </a:r>
            <a:endParaRPr lang="en-ID" sz="2000" dirty="0">
              <a:latin typeface="Arial"/>
              <a:ea typeface="Arial" panose="020B0604020202020204" pitchFamily="34" charset="0"/>
              <a:cs typeface="Arial"/>
            </a:endParaRPr>
          </a:p>
          <a:p>
            <a:pPr algn="just">
              <a:lnSpc>
                <a:spcPct val="114999"/>
              </a:lnSpc>
            </a:pPr>
            <a:r>
              <a:rPr lang="en-US" sz="2000" dirty="0">
                <a:latin typeface="Arial"/>
                <a:ea typeface="Arial" panose="020B0604020202020204" pitchFamily="34" charset="0"/>
                <a:cs typeface="Arial"/>
              </a:rPr>
              <a:t>9.  </a:t>
            </a:r>
            <a:r>
              <a:rPr lang="en-US" sz="2000" dirty="0" err="1">
                <a:effectLst/>
                <a:latin typeface="Arial"/>
                <a:ea typeface="Arial" panose="020B0604020202020204" pitchFamily="34" charset="0"/>
                <a:cs typeface="Arial"/>
              </a:rPr>
              <a:t>Berdasarkan</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Sasaran</a:t>
            </a:r>
            <a:r>
              <a:rPr lang="en-US" sz="2000" dirty="0">
                <a:effectLst/>
                <a:latin typeface="Arial"/>
                <a:ea typeface="Arial" panose="020B0604020202020204" pitchFamily="34" charset="0"/>
                <a:cs typeface="Arial"/>
              </a:rPr>
              <a:t> Strategis </a:t>
            </a:r>
            <a:r>
              <a:rPr lang="en-US" sz="2000" dirty="0" err="1">
                <a:effectLst/>
                <a:latin typeface="Arial"/>
                <a:ea typeface="Arial" panose="020B0604020202020204" pitchFamily="34" charset="0"/>
                <a:cs typeface="Arial"/>
              </a:rPr>
              <a:t>berupa</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Pengelolaan</a:t>
            </a:r>
            <a:r>
              <a:rPr lang="en-US" sz="2000" dirty="0">
                <a:effectLst/>
                <a:latin typeface="Arial"/>
                <a:ea typeface="Arial" panose="020B0604020202020204" pitchFamily="34" charset="0"/>
                <a:cs typeface="Arial"/>
              </a:rPr>
              <a:t> Contact Center yang Optimal </a:t>
            </a:r>
            <a:r>
              <a:rPr lang="en-US" sz="2000" dirty="0" err="1">
                <a:effectLst/>
                <a:latin typeface="Arial"/>
                <a:ea typeface="Arial" panose="020B0604020202020204" pitchFamily="34" charset="0"/>
                <a:cs typeface="Arial"/>
              </a:rPr>
              <a:t>diwujudkan</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dalam</a:t>
            </a:r>
            <a:r>
              <a:rPr lang="en-US" sz="2000" dirty="0">
                <a:effectLst/>
                <a:latin typeface="Arial"/>
                <a:ea typeface="Arial" panose="020B0604020202020204" pitchFamily="34" charset="0"/>
                <a:cs typeface="Arial"/>
              </a:rPr>
              <a:t> IKU </a:t>
            </a:r>
            <a:r>
              <a:rPr lang="en-US" sz="2000" dirty="0" err="1">
                <a:effectLst/>
                <a:latin typeface="Arial"/>
                <a:ea typeface="Arial" panose="020B0604020202020204" pitchFamily="34" charset="0"/>
                <a:cs typeface="Arial"/>
              </a:rPr>
              <a:t>Indeks</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Okupansi</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Layanan</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Telepon</a:t>
            </a:r>
            <a:r>
              <a:rPr lang="en-US" sz="2000" dirty="0">
                <a:effectLst/>
                <a:latin typeface="Arial"/>
                <a:ea typeface="Arial" panose="020B0604020202020204" pitchFamily="34" charset="0"/>
                <a:cs typeface="Arial"/>
              </a:rPr>
              <a:t>, target </a:t>
            </a:r>
            <a:r>
              <a:rPr lang="en-US" sz="2000" dirty="0" err="1">
                <a:effectLst/>
                <a:latin typeface="Arial"/>
                <a:ea typeface="Arial" panose="020B0604020202020204" pitchFamily="34" charset="0"/>
                <a:cs typeface="Arial"/>
              </a:rPr>
              <a:t>Indeks</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Okupansi</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Layanan</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Telepon</a:t>
            </a:r>
            <a:r>
              <a:rPr lang="en-US" sz="2000" dirty="0">
                <a:effectLst/>
                <a:latin typeface="Arial"/>
                <a:ea typeface="Arial" panose="020B0604020202020204" pitchFamily="34" charset="0"/>
                <a:cs typeface="Arial"/>
              </a:rPr>
              <a:t> </a:t>
            </a:r>
            <a:r>
              <a:rPr lang="en-US" sz="2000" dirty="0" err="1">
                <a:effectLst/>
                <a:latin typeface="Arial"/>
                <a:ea typeface="Arial" panose="020B0604020202020204" pitchFamily="34" charset="0"/>
                <a:cs typeface="Arial"/>
              </a:rPr>
              <a:t>tahun</a:t>
            </a:r>
            <a:r>
              <a:rPr lang="en-US" sz="2000" dirty="0">
                <a:effectLst/>
                <a:latin typeface="Arial"/>
                <a:ea typeface="Arial" panose="020B0604020202020204" pitchFamily="34" charset="0"/>
                <a:cs typeface="Arial"/>
              </a:rPr>
              <a:t> 2022 </a:t>
            </a:r>
            <a:r>
              <a:rPr lang="en-US" sz="2000" dirty="0" err="1">
                <a:effectLst/>
                <a:latin typeface="Arial"/>
                <a:ea typeface="Arial" panose="020B0604020202020204" pitchFamily="34" charset="0"/>
                <a:cs typeface="Arial"/>
              </a:rPr>
              <a:t>adalah</a:t>
            </a:r>
            <a:r>
              <a:rPr lang="en-US" sz="2000" dirty="0">
                <a:effectLst/>
                <a:latin typeface="Arial"/>
                <a:ea typeface="Arial" panose="020B0604020202020204" pitchFamily="34" charset="0"/>
                <a:cs typeface="Arial"/>
              </a:rPr>
              <a:t> 60%.</a:t>
            </a:r>
            <a:endParaRPr lang="en-ID" sz="2000">
              <a:effectLst/>
              <a:latin typeface="Arial"/>
              <a:ea typeface="Arial" panose="020B0604020202020204" pitchFamily="34" charset="0"/>
              <a:cs typeface="Arial"/>
            </a:endParaRPr>
          </a:p>
          <a:p>
            <a:pPr algn="just">
              <a:lnSpc>
                <a:spcPct val="115000"/>
              </a:lnSpc>
            </a:pPr>
            <a:r>
              <a:rPr lang="en-US" sz="2000" dirty="0">
                <a:latin typeface="Arial"/>
                <a:ea typeface="Arial" panose="020B0604020202020204" pitchFamily="34" charset="0"/>
                <a:cs typeface="Arial"/>
              </a:rPr>
              <a:t>10.  </a:t>
            </a:r>
            <a:r>
              <a:rPr lang="en-US" sz="2000" dirty="0">
                <a:effectLst/>
                <a:latin typeface="Arial"/>
                <a:ea typeface="Arial" panose="020B0604020202020204" pitchFamily="34" charset="0"/>
                <a:cs typeface="Arial"/>
              </a:rPr>
              <a:t>Adanya </a:t>
            </a:r>
            <a:r>
              <a:rPr lang="en-US" sz="2000" err="1">
                <a:effectLst/>
                <a:latin typeface="Arial"/>
                <a:ea typeface="Arial" panose="020B0604020202020204" pitchFamily="34" charset="0"/>
                <a:cs typeface="Arial"/>
              </a:rPr>
              <a:t>penerapan</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teknologi</a:t>
            </a:r>
            <a:r>
              <a:rPr lang="en-US" sz="2000" dirty="0">
                <a:effectLst/>
                <a:latin typeface="Arial"/>
                <a:ea typeface="Arial" panose="020B0604020202020204" pitchFamily="34" charset="0"/>
                <a:cs typeface="Arial"/>
              </a:rPr>
              <a:t> Omnichannel pada semester II </a:t>
            </a:r>
            <a:r>
              <a:rPr lang="en-US" sz="2000" err="1">
                <a:effectLst/>
                <a:latin typeface="Arial"/>
                <a:ea typeface="Arial" panose="020B0604020202020204" pitchFamily="34" charset="0"/>
                <a:cs typeface="Arial"/>
              </a:rPr>
              <a:t>tahun</a:t>
            </a:r>
            <a:r>
              <a:rPr lang="en-US" sz="2000" dirty="0">
                <a:effectLst/>
                <a:latin typeface="Arial"/>
                <a:ea typeface="Arial" panose="020B0604020202020204" pitchFamily="34" charset="0"/>
                <a:cs typeface="Arial"/>
              </a:rPr>
              <a:t> 2022 pada </a:t>
            </a:r>
            <a:r>
              <a:rPr lang="en-US" sz="2000" i="1" dirty="0">
                <a:effectLst/>
                <a:latin typeface="Arial"/>
                <a:ea typeface="Arial" panose="020B0604020202020204" pitchFamily="34" charset="0"/>
                <a:cs typeface="Arial"/>
              </a:rPr>
              <a:t>Inbound Call</a:t>
            </a:r>
            <a:r>
              <a:rPr lang="en-US" sz="2000" dirty="0">
                <a:effectLst/>
                <a:latin typeface="Arial"/>
                <a:ea typeface="Arial" panose="020B0604020202020204" pitchFamily="34" charset="0"/>
                <a:cs typeface="Arial"/>
              </a:rPr>
              <a:t>.</a:t>
            </a:r>
            <a:endParaRPr lang="en-ID" sz="2000" dirty="0">
              <a:latin typeface="Arial"/>
              <a:ea typeface="Arial" panose="020B0604020202020204" pitchFamily="34" charset="0"/>
              <a:cs typeface="Arial"/>
            </a:endParaRPr>
          </a:p>
          <a:p>
            <a:pPr algn="just">
              <a:lnSpc>
                <a:spcPct val="114999"/>
              </a:lnSpc>
            </a:pPr>
            <a:r>
              <a:rPr lang="en-US" sz="2000" dirty="0">
                <a:latin typeface="Arial"/>
                <a:ea typeface="Arial" panose="020B0604020202020204" pitchFamily="34" charset="0"/>
                <a:cs typeface="Arial"/>
              </a:rPr>
              <a:t>11.  </a:t>
            </a:r>
            <a:r>
              <a:rPr lang="en-US" sz="2000" err="1">
                <a:effectLst/>
                <a:latin typeface="Arial"/>
                <a:ea typeface="Arial" panose="020B0604020202020204" pitchFamily="34" charset="0"/>
                <a:cs typeface="Arial"/>
              </a:rPr>
              <a:t>Keterhubungan</a:t>
            </a:r>
            <a:r>
              <a:rPr lang="en-US" sz="2000" dirty="0">
                <a:effectLst/>
                <a:latin typeface="Arial"/>
                <a:ea typeface="Arial" panose="020B0604020202020204" pitchFamily="34" charset="0"/>
                <a:cs typeface="Arial"/>
              </a:rPr>
              <a:t> </a:t>
            </a:r>
            <a:r>
              <a:rPr lang="id-ID" sz="2000" i="1" err="1">
                <a:effectLst/>
                <a:latin typeface="Arial"/>
                <a:ea typeface="Bookman Old Style" panose="02050604050505020204" pitchFamily="18" charset="0"/>
                <a:cs typeface="Arial"/>
              </a:rPr>
              <a:t>occupancy</a:t>
            </a:r>
            <a:r>
              <a:rPr lang="id-ID" sz="2000" i="1" dirty="0">
                <a:effectLst/>
                <a:latin typeface="Arial"/>
                <a:ea typeface="Bookman Old Style" panose="02050604050505020204" pitchFamily="18" charset="0"/>
                <a:cs typeface="Arial"/>
              </a:rPr>
              <a:t> </a:t>
            </a:r>
            <a:r>
              <a:rPr lang="id-ID" sz="2000" i="1" err="1">
                <a:effectLst/>
                <a:latin typeface="Arial"/>
                <a:ea typeface="Bookman Old Style" panose="02050604050505020204" pitchFamily="18" charset="0"/>
                <a:cs typeface="Arial"/>
              </a:rPr>
              <a:t>rate</a:t>
            </a:r>
            <a:r>
              <a:rPr lang="id-ID" sz="2000" i="1"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dengan</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teknologi</a:t>
            </a:r>
            <a:r>
              <a:rPr lang="en-US" sz="2000" dirty="0">
                <a:effectLst/>
                <a:latin typeface="Arial"/>
                <a:ea typeface="Arial" panose="020B0604020202020204" pitchFamily="34" charset="0"/>
                <a:cs typeface="Arial"/>
              </a:rPr>
              <a:t> Omnichannel dan SDM </a:t>
            </a:r>
            <a:r>
              <a:rPr lang="en-US" sz="2000" err="1">
                <a:effectLst/>
                <a:latin typeface="Arial"/>
                <a:ea typeface="Arial" panose="020B0604020202020204" pitchFamily="34" charset="0"/>
                <a:cs typeface="Arial"/>
              </a:rPr>
              <a:t>agen</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biaya</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panggilan</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pengembangan</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layanan</a:t>
            </a:r>
            <a:r>
              <a:rPr lang="en-US" sz="2000" dirty="0">
                <a:effectLst/>
                <a:latin typeface="Arial"/>
                <a:ea typeface="Arial" panose="020B0604020202020204" pitchFamily="34" charset="0"/>
                <a:cs typeface="Arial"/>
              </a:rPr>
              <a:t>, IVR, dan </a:t>
            </a:r>
            <a:r>
              <a:rPr lang="en-US" sz="2000" err="1">
                <a:effectLst/>
                <a:latin typeface="Arial"/>
                <a:ea typeface="Arial" panose="020B0604020202020204" pitchFamily="34" charset="0"/>
                <a:cs typeface="Arial"/>
              </a:rPr>
              <a:t>penyediaan</a:t>
            </a:r>
            <a:r>
              <a:rPr lang="en-US" sz="2000" dirty="0">
                <a:effectLst/>
                <a:latin typeface="Arial"/>
                <a:ea typeface="Arial" panose="020B0604020202020204" pitchFamily="34" charset="0"/>
                <a:cs typeface="Arial"/>
              </a:rPr>
              <a:t> data </a:t>
            </a:r>
            <a:r>
              <a:rPr lang="en-US" sz="2000" err="1">
                <a:effectLst/>
                <a:latin typeface="Arial"/>
                <a:ea typeface="Arial" panose="020B0604020202020204" pitchFamily="34" charset="0"/>
                <a:cs typeface="Arial"/>
              </a:rPr>
              <a:t>panggilan</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perlu</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menjadi</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perhatian</a:t>
            </a:r>
            <a:r>
              <a:rPr lang="en-US" sz="2000" dirty="0">
                <a:effectLst/>
                <a:latin typeface="Arial"/>
                <a:ea typeface="Arial" panose="020B0604020202020204" pitchFamily="34" charset="0"/>
                <a:cs typeface="Arial"/>
              </a:rPr>
              <a:t> </a:t>
            </a:r>
            <a:r>
              <a:rPr lang="en-US" sz="2000" err="1">
                <a:effectLst/>
                <a:latin typeface="Arial"/>
                <a:ea typeface="Arial" panose="020B0604020202020204" pitchFamily="34" charset="0"/>
                <a:cs typeface="Arial"/>
              </a:rPr>
              <a:t>manajemen</a:t>
            </a:r>
            <a:r>
              <a:rPr lang="en-US" sz="2000" dirty="0">
                <a:effectLst/>
                <a:latin typeface="Arial"/>
                <a:ea typeface="Arial" panose="020B0604020202020204" pitchFamily="34" charset="0"/>
                <a:cs typeface="Arial"/>
              </a:rPr>
              <a:t>.</a:t>
            </a:r>
            <a:endParaRPr lang="en-ID" sz="2000">
              <a:effectLst/>
              <a:latin typeface="Arial"/>
              <a:ea typeface="Arial" panose="020B0604020202020204" pitchFamily="34" charset="0"/>
              <a:cs typeface="Arial"/>
            </a:endParaRPr>
          </a:p>
        </p:txBody>
      </p:sp>
      <p:sp>
        <p:nvSpPr>
          <p:cNvPr id="4" name="TextBox 3">
            <a:extLst>
              <a:ext uri="{FF2B5EF4-FFF2-40B4-BE49-F238E27FC236}">
                <a16:creationId xmlns:a16="http://schemas.microsoft.com/office/drawing/2014/main" id="{DC971AA4-2FA2-4EDD-81AF-E25AE27252BF}"/>
              </a:ext>
            </a:extLst>
          </p:cNvPr>
          <p:cNvSpPr txBox="1"/>
          <p:nvPr/>
        </p:nvSpPr>
        <p:spPr>
          <a:xfrm>
            <a:off x="3330777" y="447951"/>
            <a:ext cx="8698992" cy="584775"/>
          </a:xfrm>
          <a:prstGeom prst="rect">
            <a:avLst/>
          </a:prstGeom>
          <a:noFill/>
        </p:spPr>
        <p:txBody>
          <a:bodyPr wrap="square" lIns="91440" tIns="45720" rIns="91440" bIns="45720" rtlCol="0" anchor="t">
            <a:spAutoFit/>
          </a:bodyPr>
          <a:lstStyle/>
          <a:p>
            <a:pPr algn="ctr"/>
            <a:r>
              <a:rPr lang="en-US" sz="3200" dirty="0">
                <a:solidFill>
                  <a:srgbClr val="FFC000"/>
                </a:solidFill>
                <a:latin typeface="Futura BdCn BT"/>
              </a:rPr>
              <a:t>SIMPULAN (</a:t>
            </a:r>
            <a:r>
              <a:rPr lang="en-US" sz="3200" dirty="0" err="1">
                <a:solidFill>
                  <a:srgbClr val="FFC000"/>
                </a:solidFill>
                <a:latin typeface="Futura BdCn BT"/>
              </a:rPr>
              <a:t>lanj</a:t>
            </a:r>
            <a:r>
              <a:rPr lang="en-US" sz="3200" dirty="0">
                <a:solidFill>
                  <a:srgbClr val="FFC000"/>
                </a:solidFill>
                <a:latin typeface="Futura BdCn BT"/>
              </a:rPr>
              <a:t>.)</a:t>
            </a:r>
            <a:endParaRPr lang="en-ID" sz="3200" dirty="0">
              <a:solidFill>
                <a:srgbClr val="FFC000"/>
              </a:solidFill>
              <a:latin typeface="Futura BdCn BT" panose="020B0706020204020204" pitchFamily="34" charset="0"/>
            </a:endParaRPr>
          </a:p>
        </p:txBody>
      </p:sp>
    </p:spTree>
    <p:extLst>
      <p:ext uri="{BB962C8B-B14F-4D97-AF65-F5344CB8AC3E}">
        <p14:creationId xmlns:p14="http://schemas.microsoft.com/office/powerpoint/2010/main" val="130432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2BDC75-3946-59FE-4740-5AFAD1D35140}"/>
              </a:ext>
            </a:extLst>
          </p:cNvPr>
          <p:cNvSpPr/>
          <p:nvPr/>
        </p:nvSpPr>
        <p:spPr>
          <a:xfrm>
            <a:off x="3330777" y="389152"/>
            <a:ext cx="8698992" cy="755404"/>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CFDE21E4-179C-DE46-ABE7-EC91025BA464}"/>
              </a:ext>
            </a:extLst>
          </p:cNvPr>
          <p:cNvSpPr txBox="1"/>
          <p:nvPr/>
        </p:nvSpPr>
        <p:spPr>
          <a:xfrm>
            <a:off x="3330777" y="447951"/>
            <a:ext cx="8698992" cy="584775"/>
          </a:xfrm>
          <a:prstGeom prst="rect">
            <a:avLst/>
          </a:prstGeom>
          <a:noFill/>
        </p:spPr>
        <p:txBody>
          <a:bodyPr wrap="square" rtlCol="0">
            <a:spAutoFit/>
          </a:bodyPr>
          <a:lstStyle/>
          <a:p>
            <a:pPr algn="ctr"/>
            <a:r>
              <a:rPr lang="en-US" sz="3200" dirty="0">
                <a:solidFill>
                  <a:srgbClr val="FFC000"/>
                </a:solidFill>
                <a:latin typeface="Futura BdCn BT" panose="020B0706020204020204" pitchFamily="34" charset="0"/>
              </a:rPr>
              <a:t>REKOMENDASI</a:t>
            </a:r>
            <a:endParaRPr lang="en-ID" sz="3200" dirty="0">
              <a:solidFill>
                <a:srgbClr val="FFC000"/>
              </a:solidFill>
              <a:latin typeface="Futura BdCn BT" panose="020B0706020204020204" pitchFamily="34" charset="0"/>
            </a:endParaRPr>
          </a:p>
        </p:txBody>
      </p:sp>
      <p:sp>
        <p:nvSpPr>
          <p:cNvPr id="8" name="TextBox 7">
            <a:extLst>
              <a:ext uri="{FF2B5EF4-FFF2-40B4-BE49-F238E27FC236}">
                <a16:creationId xmlns:a16="http://schemas.microsoft.com/office/drawing/2014/main" id="{0A06E83B-882C-3B4D-3DC2-1E0D9786E8B8}"/>
              </a:ext>
            </a:extLst>
          </p:cNvPr>
          <p:cNvSpPr txBox="1"/>
          <p:nvPr/>
        </p:nvSpPr>
        <p:spPr>
          <a:xfrm>
            <a:off x="233913" y="1277836"/>
            <a:ext cx="11795855" cy="5480603"/>
          </a:xfrm>
          <a:prstGeom prst="rect">
            <a:avLst/>
          </a:prstGeom>
          <a:noFill/>
        </p:spPr>
        <p:txBody>
          <a:bodyPr wrap="square" lIns="91440" tIns="45720" rIns="91440" bIns="45720" anchor="t">
            <a:spAutoFit/>
          </a:bodyPr>
          <a:lstStyle/>
          <a:p>
            <a:pPr marL="342900" indent="-342900" algn="just">
              <a:lnSpc>
                <a:spcPct val="115000"/>
              </a:lnSpc>
              <a:buFont typeface="+mj-lt"/>
              <a:buAutoNum type="arabicPeriod"/>
            </a:pPr>
            <a:r>
              <a:rPr lang="id-ID" dirty="0">
                <a:effectLst/>
                <a:latin typeface="Arial"/>
                <a:ea typeface="Arial" panose="020B0604020202020204" pitchFamily="34" charset="0"/>
                <a:cs typeface="Arial"/>
              </a:rPr>
              <a:t>Operasional </a:t>
            </a:r>
            <a:r>
              <a:rPr lang="id-ID" i="1" dirty="0">
                <a:effectLst/>
                <a:latin typeface="Arial"/>
                <a:ea typeface="Arial" panose="020B0604020202020204" pitchFamily="34" charset="0"/>
                <a:cs typeface="Arial"/>
              </a:rPr>
              <a:t>Inbound call</a:t>
            </a:r>
            <a:r>
              <a:rPr lang="id-ID" i="1" dirty="0">
                <a:latin typeface="Arial"/>
                <a:ea typeface="Arial" panose="020B0604020202020204" pitchFamily="34" charset="0"/>
                <a:cs typeface="Arial"/>
              </a:rPr>
              <a:t> </a:t>
            </a:r>
            <a:r>
              <a:rPr lang="id-ID" dirty="0">
                <a:effectLst/>
                <a:latin typeface="Arial"/>
                <a:ea typeface="Arial" panose="020B0604020202020204" pitchFamily="34" charset="0"/>
                <a:cs typeface="Arial"/>
              </a:rPr>
              <a:t> diharapkan untuk meningkatkan pengawasan ketepatan pelaksanaan waktu </a:t>
            </a:r>
            <a:r>
              <a:rPr lang="id-ID" i="1" dirty="0">
                <a:effectLst/>
                <a:latin typeface="Arial"/>
                <a:ea typeface="Arial" panose="020B0604020202020204" pitchFamily="34" charset="0"/>
                <a:cs typeface="Arial"/>
              </a:rPr>
              <a:t>online</a:t>
            </a:r>
            <a:r>
              <a:rPr lang="id-ID" dirty="0">
                <a:effectLst/>
                <a:latin typeface="Arial"/>
                <a:ea typeface="Arial" panose="020B0604020202020204" pitchFamily="34" charset="0"/>
                <a:cs typeface="Arial"/>
              </a:rPr>
              <a:t> agen </a:t>
            </a:r>
            <a:r>
              <a:rPr lang="id-ID" i="1" dirty="0">
                <a:effectLst/>
                <a:latin typeface="Arial"/>
                <a:ea typeface="Arial" panose="020B0604020202020204" pitchFamily="34" charset="0"/>
                <a:cs typeface="Arial"/>
              </a:rPr>
              <a:t>adherence to schedule</a:t>
            </a:r>
            <a:r>
              <a:rPr lang="id-ID" dirty="0">
                <a:effectLst/>
                <a:latin typeface="Arial"/>
                <a:ea typeface="Arial" panose="020B0604020202020204" pitchFamily="34" charset="0"/>
                <a:cs typeface="Arial"/>
              </a:rPr>
              <a:t> (ATS) dan waktu interaksi layanan para agen terutama indikator </a:t>
            </a:r>
            <a:r>
              <a:rPr lang="id-ID" i="1" dirty="0">
                <a:effectLst/>
                <a:latin typeface="Arial"/>
                <a:ea typeface="Arial" panose="020B0604020202020204" pitchFamily="34" charset="0"/>
                <a:cs typeface="Arial"/>
              </a:rPr>
              <a:t>average handling time </a:t>
            </a:r>
            <a:r>
              <a:rPr lang="id-ID" dirty="0">
                <a:effectLst/>
                <a:latin typeface="Arial"/>
                <a:ea typeface="Arial" panose="020B0604020202020204" pitchFamily="34" charset="0"/>
                <a:cs typeface="Arial"/>
              </a:rPr>
              <a:t>(AHT) agen agar dapat mengantisipasi dan </a:t>
            </a:r>
            <a:r>
              <a:rPr lang="id-ID" dirty="0" err="1">
                <a:effectLst/>
                <a:latin typeface="Arial"/>
                <a:ea typeface="Arial" panose="020B0604020202020204" pitchFamily="34" charset="0"/>
                <a:cs typeface="Arial"/>
              </a:rPr>
              <a:t>men</a:t>
            </a:r>
            <a:r>
              <a:rPr lang="en-US" dirty="0" err="1">
                <a:effectLst/>
                <a:latin typeface="Arial"/>
                <a:ea typeface="Arial" panose="020B0604020202020204" pitchFamily="34" charset="0"/>
                <a:cs typeface="Arial"/>
              </a:rPr>
              <a:t>ingkatkan</a:t>
            </a:r>
            <a:r>
              <a:rPr lang="id-ID" dirty="0">
                <a:effectLst/>
                <a:latin typeface="Arial"/>
                <a:ea typeface="Arial" panose="020B0604020202020204" pitchFamily="34" charset="0"/>
                <a:cs typeface="Arial"/>
              </a:rPr>
              <a:t> tingkat </a:t>
            </a:r>
            <a:r>
              <a:rPr lang="en-US" dirty="0" err="1">
                <a:effectLst/>
                <a:latin typeface="Arial"/>
                <a:ea typeface="Arial" panose="020B0604020202020204" pitchFamily="34" charset="0"/>
                <a:cs typeface="Arial"/>
              </a:rPr>
              <a:t>okupansi</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agen</a:t>
            </a:r>
            <a:r>
              <a:rPr lang="en-US" dirty="0">
                <a:effectLst/>
                <a:latin typeface="Arial"/>
                <a:ea typeface="Arial" panose="020B0604020202020204" pitchFamily="34" charset="0"/>
                <a:cs typeface="Arial"/>
              </a:rPr>
              <a:t> (</a:t>
            </a:r>
            <a:r>
              <a:rPr lang="en-US" i="1" dirty="0">
                <a:effectLst/>
                <a:latin typeface="Arial"/>
                <a:ea typeface="Arial" panose="020B0604020202020204" pitchFamily="34" charset="0"/>
                <a:cs typeface="Arial"/>
              </a:rPr>
              <a:t>agent</a:t>
            </a:r>
            <a:r>
              <a:rPr lang="id-ID" i="1" dirty="0">
                <a:effectLst/>
                <a:latin typeface="Arial"/>
                <a:ea typeface="Bookman Old Style" panose="02050604050505020204" pitchFamily="18" charset="0"/>
                <a:cs typeface="Arial"/>
              </a:rPr>
              <a:t> </a:t>
            </a:r>
            <a:r>
              <a:rPr lang="id-ID" i="1" dirty="0" err="1">
                <a:effectLst/>
                <a:latin typeface="Arial"/>
                <a:ea typeface="Bookman Old Style" panose="02050604050505020204" pitchFamily="18" charset="0"/>
                <a:cs typeface="Arial"/>
              </a:rPr>
              <a:t>occupancy</a:t>
            </a:r>
            <a:r>
              <a:rPr lang="id-ID" i="1" dirty="0">
                <a:effectLst/>
                <a:latin typeface="Arial"/>
                <a:ea typeface="Bookman Old Style" panose="02050604050505020204" pitchFamily="18" charset="0"/>
                <a:cs typeface="Arial"/>
              </a:rPr>
              <a:t> </a:t>
            </a:r>
            <a:r>
              <a:rPr lang="id-ID" i="1" dirty="0" err="1">
                <a:effectLst/>
                <a:latin typeface="Arial"/>
                <a:ea typeface="Bookman Old Style" panose="02050604050505020204" pitchFamily="18" charset="0"/>
                <a:cs typeface="Arial"/>
              </a:rPr>
              <a:t>rate</a:t>
            </a:r>
            <a:r>
              <a:rPr lang="en-US" i="1" dirty="0">
                <a:effectLst/>
                <a:latin typeface="Arial"/>
                <a:ea typeface="Bookman Old Style" panose="02050604050505020204" pitchFamily="18" charset="0"/>
                <a:cs typeface="Arial"/>
              </a:rPr>
              <a:t>)</a:t>
            </a:r>
            <a:r>
              <a:rPr lang="id-ID" dirty="0">
                <a:effectLst/>
                <a:latin typeface="Arial"/>
                <a:ea typeface="Arial" panose="020B0604020202020204" pitchFamily="34" charset="0"/>
                <a:cs typeface="Arial"/>
              </a:rPr>
              <a:t> dengan memaksimalkan peran-peran pengawasan yang ada.</a:t>
            </a:r>
            <a:endParaRPr lang="en-ID">
              <a:effectLst/>
              <a:latin typeface="Arial"/>
              <a:ea typeface="Arial" panose="020B0604020202020204" pitchFamily="34" charset="0"/>
              <a:cs typeface="Arial"/>
            </a:endParaRPr>
          </a:p>
          <a:p>
            <a:pPr marL="342900" lvl="0" indent="-342900" algn="just">
              <a:lnSpc>
                <a:spcPct val="115000"/>
              </a:lnSpc>
              <a:buFont typeface="+mj-lt"/>
              <a:buAutoNum type="arabicPeriod"/>
            </a:pPr>
            <a:r>
              <a:rPr lang="en-US" err="1">
                <a:effectLst/>
                <a:latin typeface="Arial"/>
                <a:ea typeface="Arial" panose="020B0604020202020204" pitchFamily="34" charset="0"/>
                <a:cs typeface="Arial"/>
              </a:rPr>
              <a:t>Untuk</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meningkatkan</a:t>
            </a:r>
            <a:r>
              <a:rPr lang="en-US" dirty="0">
                <a:effectLst/>
                <a:latin typeface="Arial"/>
                <a:ea typeface="Arial" panose="020B0604020202020204" pitchFamily="34" charset="0"/>
                <a:cs typeface="Arial"/>
              </a:rPr>
              <a:t> t</a:t>
            </a:r>
            <a:r>
              <a:rPr lang="id-ID" err="1">
                <a:effectLst/>
                <a:latin typeface="Arial"/>
                <a:ea typeface="Arial" panose="020B0604020202020204" pitchFamily="34" charset="0"/>
                <a:cs typeface="Arial"/>
              </a:rPr>
              <a:t>ingkat</a:t>
            </a:r>
            <a:r>
              <a:rPr lang="id-ID"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okupansi</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agen</a:t>
            </a:r>
            <a:r>
              <a:rPr lang="en-US" dirty="0">
                <a:effectLst/>
                <a:latin typeface="Arial"/>
                <a:ea typeface="Arial" panose="020B0604020202020204" pitchFamily="34" charset="0"/>
                <a:cs typeface="Arial"/>
              </a:rPr>
              <a:t> </a:t>
            </a:r>
            <a:r>
              <a:rPr lang="id-ID" i="1" dirty="0">
                <a:effectLst/>
                <a:latin typeface="Arial"/>
                <a:ea typeface="Arial" panose="020B0604020202020204" pitchFamily="34" charset="0"/>
                <a:cs typeface="Arial"/>
              </a:rPr>
              <a:t>(</a:t>
            </a:r>
            <a:r>
              <a:rPr lang="en-US" i="1" err="1">
                <a:effectLst/>
                <a:latin typeface="Arial"/>
                <a:ea typeface="Arial" panose="020B0604020202020204" pitchFamily="34" charset="0"/>
                <a:cs typeface="Arial"/>
              </a:rPr>
              <a:t>agen</a:t>
            </a:r>
            <a:r>
              <a:rPr lang="en-US" i="1" dirty="0">
                <a:effectLst/>
                <a:latin typeface="Arial"/>
                <a:ea typeface="Arial" panose="020B0604020202020204" pitchFamily="34" charset="0"/>
                <a:cs typeface="Arial"/>
              </a:rPr>
              <a:t> occupancy rate</a:t>
            </a:r>
            <a:r>
              <a:rPr lang="id-ID" i="1" dirty="0">
                <a:effectLst/>
                <a:latin typeface="Arial"/>
                <a:ea typeface="Arial" panose="020B0604020202020204" pitchFamily="34" charset="0"/>
                <a:cs typeface="Arial"/>
              </a:rPr>
              <a:t>) </a:t>
            </a:r>
            <a:r>
              <a:rPr lang="en-US" dirty="0">
                <a:effectLst/>
                <a:latin typeface="Arial"/>
                <a:ea typeface="Arial" panose="020B0604020202020204" pitchFamily="34" charset="0"/>
                <a:cs typeface="Arial"/>
              </a:rPr>
              <a:t>yang </a:t>
            </a:r>
            <a:r>
              <a:rPr lang="en-US" err="1">
                <a:effectLst/>
                <a:latin typeface="Arial"/>
                <a:ea typeface="Arial" panose="020B0604020202020204" pitchFamily="34" charset="0"/>
                <a:cs typeface="Arial"/>
              </a:rPr>
              <a:t>kemudian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dapat</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meningkatkan</a:t>
            </a:r>
            <a:r>
              <a:rPr lang="en-US" i="1"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aksesibilitas</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layanan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diperlukan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pembahasan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bersama</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dalam</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mengevaluasi</a:t>
            </a:r>
            <a:r>
              <a:rPr lang="en-US" dirty="0">
                <a:effectLst/>
                <a:latin typeface="Arial"/>
                <a:ea typeface="Arial" panose="020B0604020202020204" pitchFamily="34" charset="0"/>
                <a:cs typeface="Arial"/>
              </a:rPr>
              <a:t> dan </a:t>
            </a:r>
            <a:r>
              <a:rPr lang="en-US" err="1">
                <a:effectLst/>
                <a:latin typeface="Arial"/>
                <a:ea typeface="Arial" panose="020B0604020202020204" pitchFamily="34" charset="0"/>
                <a:cs typeface="Arial"/>
              </a:rPr>
              <a:t>mencari</a:t>
            </a:r>
            <a:r>
              <a:rPr lang="en-US" dirty="0">
                <a:effectLst/>
                <a:latin typeface="Arial"/>
                <a:ea typeface="Arial" panose="020B0604020202020204" pitchFamily="34" charset="0"/>
                <a:cs typeface="Arial"/>
              </a:rPr>
              <a:t> formula </a:t>
            </a:r>
            <a:r>
              <a:rPr lang="en-US" err="1">
                <a:effectLst/>
                <a:latin typeface="Arial"/>
                <a:ea typeface="Arial" panose="020B0604020202020204" pitchFamily="34" charset="0"/>
                <a:cs typeface="Arial"/>
              </a:rPr>
              <a:t>terbaik</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dari</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porsi</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penjadwalan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interaksi</a:t>
            </a:r>
            <a:r>
              <a:rPr lang="en-US" dirty="0">
                <a:effectLst/>
                <a:latin typeface="Arial"/>
                <a:ea typeface="Arial" panose="020B0604020202020204" pitchFamily="34" charset="0"/>
                <a:cs typeface="Arial"/>
              </a:rPr>
              <a:t> </a:t>
            </a:r>
            <a:r>
              <a:rPr lang="en-US" i="1" dirty="0">
                <a:effectLst/>
                <a:latin typeface="Arial"/>
                <a:ea typeface="Arial" panose="020B0604020202020204" pitchFamily="34" charset="0"/>
                <a:cs typeface="Arial"/>
              </a:rPr>
              <a:t>online</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agen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operasional</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terutama</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terkait</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peninjauan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beban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kerja</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layanan</a:t>
            </a:r>
            <a:r>
              <a:rPr lang="en-US" dirty="0">
                <a:effectLst/>
                <a:latin typeface="Arial"/>
                <a:ea typeface="Arial" panose="020B0604020202020204" pitchFamily="34" charset="0"/>
                <a:cs typeface="Arial"/>
              </a:rPr>
              <a:t> yang </a:t>
            </a:r>
            <a:r>
              <a:rPr lang="en-US" err="1">
                <a:effectLst/>
                <a:latin typeface="Arial"/>
                <a:ea typeface="Arial" panose="020B0604020202020204" pitchFamily="34" charset="0"/>
                <a:cs typeface="Arial"/>
              </a:rPr>
              <a:t>bersifat</a:t>
            </a:r>
            <a:r>
              <a:rPr lang="en-US" dirty="0">
                <a:effectLst/>
                <a:latin typeface="Arial"/>
                <a:ea typeface="Arial" panose="020B0604020202020204" pitchFamily="34" charset="0"/>
                <a:cs typeface="Arial"/>
              </a:rPr>
              <a:t> non </a:t>
            </a:r>
            <a:r>
              <a:rPr lang="en-US" i="1" dirty="0">
                <a:effectLst/>
                <a:latin typeface="Arial"/>
                <a:ea typeface="Arial" panose="020B0604020202020204" pitchFamily="34" charset="0"/>
                <a:cs typeface="Arial"/>
              </a:rPr>
              <a:t>real time</a:t>
            </a:r>
            <a:r>
              <a:rPr lang="en-US" dirty="0">
                <a:effectLst/>
                <a:latin typeface="Arial"/>
                <a:ea typeface="Arial" panose="020B0604020202020204" pitchFamily="34" charset="0"/>
                <a:cs typeface="Arial"/>
              </a:rPr>
              <a:t> (email KLI) </a:t>
            </a:r>
            <a:r>
              <a:rPr lang="en-US" err="1">
                <a:effectLst/>
                <a:latin typeface="Arial"/>
                <a:ea typeface="Arial" panose="020B0604020202020204" pitchFamily="34" charset="0"/>
                <a:cs typeface="Arial"/>
              </a:rPr>
              <a:t>terhadap</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kebutuhan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untuk</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peningkatan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kapasitas</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layanan</a:t>
            </a:r>
            <a:r>
              <a:rPr lang="en-US" dirty="0">
                <a:effectLst/>
                <a:latin typeface="Arial"/>
                <a:ea typeface="Arial" panose="020B0604020202020204" pitchFamily="34" charset="0"/>
                <a:cs typeface="Arial"/>
              </a:rPr>
              <a:t> </a:t>
            </a:r>
            <a:r>
              <a:rPr lang="en-US" i="1" dirty="0">
                <a:effectLst/>
                <a:latin typeface="Arial"/>
                <a:ea typeface="Arial" panose="020B0604020202020204" pitchFamily="34" charset="0"/>
                <a:cs typeface="Arial"/>
              </a:rPr>
              <a:t>real time inbound call</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atau</a:t>
            </a:r>
            <a:r>
              <a:rPr lang="en-US" dirty="0">
                <a:effectLst/>
                <a:latin typeface="Arial"/>
                <a:ea typeface="Arial" panose="020B0604020202020204" pitchFamily="34" charset="0"/>
                <a:cs typeface="Arial"/>
              </a:rPr>
              <a:t> </a:t>
            </a:r>
            <a:r>
              <a:rPr lang="en-US" i="1" err="1">
                <a:effectLst/>
                <a:latin typeface="Arial"/>
                <a:ea typeface="Arial" panose="020B0604020202020204" pitchFamily="34" charset="0"/>
                <a:cs typeface="Arial"/>
              </a:rPr>
              <a:t>livechat</a:t>
            </a:r>
            <a:r>
              <a:rPr lang="en-US" i="1" dirty="0">
                <a:effectLst/>
                <a:latin typeface="Arial"/>
                <a:ea typeface="Arial" panose="020B0604020202020204" pitchFamily="34" charset="0"/>
                <a:cs typeface="Arial"/>
              </a:rPr>
              <a:t>.</a:t>
            </a:r>
            <a:endParaRPr lang="en-ID">
              <a:effectLst/>
              <a:latin typeface="Arial"/>
              <a:ea typeface="Arial" panose="020B0604020202020204" pitchFamily="34" charset="0"/>
              <a:cs typeface="Arial"/>
            </a:endParaRPr>
          </a:p>
          <a:p>
            <a:pPr marL="342900" indent="-342900" algn="just">
              <a:lnSpc>
                <a:spcPct val="115000"/>
              </a:lnSpc>
              <a:buFont typeface="+mj-lt"/>
              <a:buAutoNum type="arabicPeriod"/>
            </a:pPr>
            <a:r>
              <a:rPr lang="id-ID" dirty="0">
                <a:effectLst/>
                <a:latin typeface="Arial"/>
                <a:ea typeface="Arial" panose="020B0604020202020204" pitchFamily="34" charset="0"/>
                <a:cs typeface="Arial"/>
              </a:rPr>
              <a:t>Diperlukan </a:t>
            </a:r>
            <a:r>
              <a:rPr lang="en-US" dirty="0" err="1">
                <a:effectLst/>
                <a:latin typeface="Arial"/>
                <a:ea typeface="Arial" panose="020B0604020202020204" pitchFamily="34" charset="0"/>
                <a:cs typeface="Arial"/>
              </a:rPr>
              <a:t>konfigurasi</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ulang</a:t>
            </a:r>
            <a:r>
              <a:rPr lang="en-US" dirty="0">
                <a:effectLst/>
                <a:latin typeface="Arial"/>
                <a:ea typeface="Arial" panose="020B0604020202020204" pitchFamily="34" charset="0"/>
                <a:cs typeface="Arial"/>
              </a:rPr>
              <a:t> </a:t>
            </a:r>
            <a:r>
              <a:rPr lang="id-ID"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Teknologi</a:t>
            </a:r>
            <a:r>
              <a:rPr lang="en-US" dirty="0">
                <a:effectLst/>
                <a:latin typeface="Arial"/>
                <a:ea typeface="Arial" panose="020B0604020202020204" pitchFamily="34" charset="0"/>
                <a:cs typeface="Arial"/>
              </a:rPr>
              <a:t> Omnichannel</a:t>
            </a:r>
            <a:r>
              <a:rPr lang="id-ID" i="1" dirty="0">
                <a:effectLst/>
                <a:latin typeface="Arial"/>
                <a:ea typeface="Arial" panose="020B0604020202020204" pitchFamily="34" charset="0"/>
                <a:cs typeface="Arial"/>
              </a:rPr>
              <a:t>, </a:t>
            </a:r>
            <a:r>
              <a:rPr lang="id-ID" dirty="0">
                <a:effectLst/>
                <a:latin typeface="Arial"/>
                <a:ea typeface="Arial" panose="020B0604020202020204" pitchFamily="34" charset="0"/>
                <a:cs typeface="Arial"/>
              </a:rPr>
              <a:t>SDM agen, serta perangkat untuk meningkatkan kapasitas layanan </a:t>
            </a:r>
            <a:r>
              <a:rPr lang="id-ID" i="1" dirty="0">
                <a:effectLst/>
                <a:latin typeface="Arial"/>
                <a:ea typeface="Arial" panose="020B0604020202020204" pitchFamily="34" charset="0"/>
                <a:cs typeface="Arial"/>
              </a:rPr>
              <a:t>inbound </a:t>
            </a:r>
            <a:r>
              <a:rPr lang="id-ID" i="1" dirty="0" err="1">
                <a:effectLst/>
                <a:latin typeface="Arial"/>
                <a:ea typeface="Arial" panose="020B0604020202020204" pitchFamily="34" charset="0"/>
                <a:cs typeface="Arial"/>
              </a:rPr>
              <a:t>call</a:t>
            </a:r>
            <a:r>
              <a:rPr lang="id-ID" i="1" dirty="0">
                <a:latin typeface="Arial"/>
                <a:ea typeface="Arial" panose="020B0604020202020204" pitchFamily="34" charset="0"/>
                <a:cs typeface="Arial"/>
              </a:rPr>
              <a:t> </a:t>
            </a:r>
            <a:r>
              <a:rPr lang="id-ID" dirty="0">
                <a:effectLst/>
                <a:latin typeface="Arial"/>
                <a:ea typeface="Arial" panose="020B0604020202020204" pitchFamily="34" charset="0"/>
                <a:cs typeface="Arial"/>
              </a:rPr>
              <a:t> dan </a:t>
            </a:r>
            <a:r>
              <a:rPr lang="en-US" err="1">
                <a:effectLst/>
                <a:latin typeface="Arial"/>
                <a:ea typeface="Arial" panose="020B0604020202020204" pitchFamily="34" charset="0"/>
                <a:cs typeface="Arial"/>
              </a:rPr>
              <a:t>meningkatkan</a:t>
            </a:r>
            <a:r>
              <a:rPr lang="en-US" dirty="0">
                <a:effectLst/>
                <a:latin typeface="Arial"/>
                <a:ea typeface="Arial" panose="020B0604020202020204" pitchFamily="34" charset="0"/>
                <a:cs typeface="Arial"/>
              </a:rPr>
              <a:t> </a:t>
            </a:r>
            <a:r>
              <a:rPr lang="en-US" i="1" dirty="0">
                <a:effectLst/>
                <a:latin typeface="Arial"/>
                <a:ea typeface="Arial" panose="020B0604020202020204" pitchFamily="34" charset="0"/>
                <a:cs typeface="Arial"/>
              </a:rPr>
              <a:t>occupancy rate</a:t>
            </a:r>
            <a:r>
              <a:rPr lang="id-ID" dirty="0">
                <a:effectLst/>
                <a:latin typeface="Arial"/>
                <a:ea typeface="Arial" panose="020B0604020202020204" pitchFamily="34" charset="0"/>
                <a:cs typeface="Arial"/>
              </a:rPr>
              <a:t> layanan telepon KLIP DJP terutama pada waktu </a:t>
            </a:r>
            <a:r>
              <a:rPr lang="en-US" i="1" dirty="0">
                <a:effectLst/>
                <a:latin typeface="Arial"/>
                <a:ea typeface="Arial" panose="020B0604020202020204" pitchFamily="34" charset="0"/>
                <a:cs typeface="Arial"/>
              </a:rPr>
              <a:t>low</a:t>
            </a:r>
            <a:r>
              <a:rPr lang="id-ID" i="1" dirty="0">
                <a:effectLst/>
                <a:latin typeface="Arial"/>
                <a:ea typeface="Arial" panose="020B0604020202020204" pitchFamily="34" charset="0"/>
                <a:cs typeface="Arial"/>
              </a:rPr>
              <a:t> </a:t>
            </a:r>
            <a:r>
              <a:rPr lang="id-ID" i="1" err="1">
                <a:effectLst/>
                <a:latin typeface="Arial"/>
                <a:ea typeface="Arial" panose="020B0604020202020204" pitchFamily="34" charset="0"/>
                <a:cs typeface="Arial"/>
              </a:rPr>
              <a:t>season</a:t>
            </a:r>
            <a:r>
              <a:rPr lang="id-ID"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yaitu</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setelah</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periode</a:t>
            </a:r>
            <a:r>
              <a:rPr lang="en-US" dirty="0">
                <a:effectLst/>
                <a:latin typeface="Arial"/>
                <a:ea typeface="Arial" panose="020B0604020202020204" pitchFamily="34" charset="0"/>
                <a:cs typeface="Arial"/>
              </a:rPr>
              <a:t> </a:t>
            </a:r>
            <a:r>
              <a:rPr lang="id-ID" dirty="0">
                <a:effectLst/>
                <a:latin typeface="Arial"/>
                <a:ea typeface="Arial" panose="020B0604020202020204" pitchFamily="34" charset="0"/>
                <a:cs typeface="Arial"/>
              </a:rPr>
              <a:t>pelaporan SPT Tahunan pada tahun 2023</a:t>
            </a:r>
            <a:r>
              <a:rPr lang="en-US" dirty="0">
                <a:effectLst/>
                <a:latin typeface="Arial"/>
                <a:ea typeface="Arial" panose="020B0604020202020204" pitchFamily="34" charset="0"/>
                <a:cs typeface="Arial"/>
              </a:rPr>
              <a:t>, SPT Masa </a:t>
            </a:r>
            <a:r>
              <a:rPr lang="en-US" err="1">
                <a:effectLst/>
                <a:latin typeface="Arial"/>
                <a:ea typeface="Arial" panose="020B0604020202020204" pitchFamily="34" charset="0"/>
                <a:cs typeface="Arial"/>
              </a:rPr>
              <a:t>maupun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periode</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banyaknya</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aturan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perpajakan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terbaru</a:t>
            </a:r>
            <a:r>
              <a:rPr lang="id-ID" dirty="0">
                <a:effectLst/>
                <a:latin typeface="Arial"/>
                <a:ea typeface="Arial" panose="020B0604020202020204" pitchFamily="34" charset="0"/>
                <a:cs typeface="Arial"/>
              </a:rPr>
              <a:t>.</a:t>
            </a:r>
            <a:r>
              <a:rPr lang="en-US" dirty="0">
                <a:effectLst/>
                <a:latin typeface="Arial"/>
                <a:ea typeface="Arial" panose="020B0604020202020204" pitchFamily="34" charset="0"/>
                <a:cs typeface="Arial"/>
              </a:rPr>
              <a:t> Selain </a:t>
            </a:r>
            <a:r>
              <a:rPr lang="en-US" err="1">
                <a:effectLst/>
                <a:latin typeface="Arial"/>
                <a:ea typeface="Arial" panose="020B0604020202020204" pitchFamily="34" charset="0"/>
                <a:cs typeface="Arial"/>
              </a:rPr>
              <a:t>itu</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tujuan</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konfigurasi</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ulang</a:t>
            </a:r>
            <a:r>
              <a:rPr lang="en-US" dirty="0">
                <a:effectLst/>
                <a:latin typeface="Arial"/>
                <a:ea typeface="Arial" panose="020B0604020202020204" pitchFamily="34" charset="0"/>
                <a:cs typeface="Arial"/>
              </a:rPr>
              <a:t> Omnichannel juga </a:t>
            </a:r>
            <a:r>
              <a:rPr lang="en-US" err="1">
                <a:effectLst/>
                <a:latin typeface="Arial"/>
                <a:ea typeface="Arial" panose="020B0604020202020204" pitchFamily="34" charset="0"/>
                <a:cs typeface="Arial"/>
              </a:rPr>
              <a:t>untuk</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mengurangi</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deviasi</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tinggi</a:t>
            </a:r>
            <a:r>
              <a:rPr lang="en-US" dirty="0">
                <a:effectLst/>
                <a:latin typeface="Arial"/>
                <a:ea typeface="Arial" panose="020B0604020202020204" pitchFamily="34" charset="0"/>
                <a:cs typeface="Arial"/>
              </a:rPr>
              <a:t> pada </a:t>
            </a:r>
            <a:r>
              <a:rPr lang="en-US" err="1">
                <a:effectLst/>
                <a:latin typeface="Arial"/>
                <a:ea typeface="Arial" panose="020B0604020202020204" pitchFamily="34" charset="0"/>
                <a:cs typeface="Arial"/>
              </a:rPr>
              <a:t>okupansi</a:t>
            </a:r>
            <a:r>
              <a:rPr lang="en-US" dirty="0">
                <a:effectLst/>
                <a:latin typeface="Arial"/>
                <a:ea typeface="Arial" panose="020B0604020202020204" pitchFamily="34" charset="0"/>
                <a:cs typeface="Arial"/>
              </a:rPr>
              <a:t> </a:t>
            </a:r>
            <a:r>
              <a:rPr lang="en-US" err="1">
                <a:effectLst/>
                <a:latin typeface="Arial"/>
                <a:ea typeface="Arial" panose="020B0604020202020204" pitchFamily="34" charset="0"/>
                <a:cs typeface="Arial"/>
              </a:rPr>
              <a:t>agen</a:t>
            </a:r>
            <a:r>
              <a:rPr lang="en-US" dirty="0">
                <a:effectLst/>
                <a:latin typeface="Arial"/>
                <a:ea typeface="Arial" panose="020B0604020202020204" pitchFamily="34" charset="0"/>
                <a:cs typeface="Arial"/>
              </a:rPr>
              <a:t> </a:t>
            </a:r>
            <a:r>
              <a:rPr lang="id-ID" i="1" dirty="0">
                <a:effectLst/>
                <a:latin typeface="Arial"/>
                <a:ea typeface="Arial" panose="020B0604020202020204" pitchFamily="34" charset="0"/>
                <a:cs typeface="Arial"/>
              </a:rPr>
              <a:t>(</a:t>
            </a:r>
            <a:r>
              <a:rPr lang="en-US" i="1" err="1">
                <a:effectLst/>
                <a:latin typeface="Arial"/>
                <a:ea typeface="Arial" panose="020B0604020202020204" pitchFamily="34" charset="0"/>
                <a:cs typeface="Arial"/>
              </a:rPr>
              <a:t>agen</a:t>
            </a:r>
            <a:r>
              <a:rPr lang="en-US" i="1" dirty="0">
                <a:effectLst/>
                <a:latin typeface="Arial"/>
                <a:ea typeface="Arial" panose="020B0604020202020204" pitchFamily="34" charset="0"/>
                <a:cs typeface="Arial"/>
              </a:rPr>
              <a:t> occupancy rate</a:t>
            </a:r>
            <a:r>
              <a:rPr lang="id-ID" i="1" dirty="0">
                <a:effectLst/>
                <a:latin typeface="Arial"/>
                <a:ea typeface="Arial" panose="020B0604020202020204" pitchFamily="34" charset="0"/>
                <a:cs typeface="Arial"/>
              </a:rPr>
              <a:t>)</a:t>
            </a:r>
            <a:r>
              <a:rPr lang="id-ID" dirty="0">
                <a:effectLst/>
                <a:latin typeface="Arial"/>
                <a:ea typeface="Arial" panose="020B0604020202020204" pitchFamily="34" charset="0"/>
                <a:cs typeface="Arial"/>
              </a:rPr>
              <a:t> </a:t>
            </a:r>
            <a:r>
              <a:rPr lang="en-US" dirty="0">
                <a:effectLst/>
                <a:latin typeface="Arial"/>
                <a:ea typeface="Bookman Old Style" panose="02050604050505020204" pitchFamily="18" charset="0"/>
                <a:cs typeface="Arial"/>
              </a:rPr>
              <a:t>pada</a:t>
            </a:r>
            <a:r>
              <a:rPr lang="id-ID" dirty="0">
                <a:effectLst/>
                <a:latin typeface="Arial"/>
                <a:ea typeface="Bookman Old Style" panose="02050604050505020204" pitchFamily="18" charset="0"/>
                <a:cs typeface="Arial"/>
              </a:rPr>
              <a:t> setiap kelompok</a:t>
            </a:r>
            <a:r>
              <a:rPr lang="en-US" dirty="0">
                <a:effectLst/>
                <a:latin typeface="Arial"/>
                <a:ea typeface="Bookman Old Style" panose="02050604050505020204" pitchFamily="18" charset="0"/>
                <a:cs typeface="Arial"/>
              </a:rPr>
              <a:t>.</a:t>
            </a:r>
            <a:endParaRPr lang="en-ID">
              <a:effectLst/>
              <a:latin typeface="Bookman Old Style"/>
              <a:ea typeface="Arial" panose="020B0604020202020204" pitchFamily="34" charset="0"/>
              <a:cs typeface="Arial"/>
            </a:endParaRPr>
          </a:p>
          <a:p>
            <a:pPr marL="342900" lvl="0" indent="-342900" algn="just">
              <a:lnSpc>
                <a:spcPct val="115000"/>
              </a:lnSpc>
              <a:buFont typeface="+mj-lt"/>
              <a:buAutoNum type="arabicPeriod"/>
            </a:pPr>
            <a:r>
              <a:rPr lang="id-ID" dirty="0">
                <a:effectLst/>
                <a:latin typeface="Arial"/>
                <a:ea typeface="Arial" panose="020B0604020202020204" pitchFamily="34" charset="0"/>
                <a:cs typeface="Arial"/>
              </a:rPr>
              <a:t>KLIP </a:t>
            </a:r>
            <a:r>
              <a:rPr lang="en-US" dirty="0">
                <a:effectLst/>
                <a:latin typeface="Arial"/>
                <a:ea typeface="Arial" panose="020B0604020202020204" pitchFamily="34" charset="0"/>
                <a:cs typeface="Arial"/>
              </a:rPr>
              <a:t>DJP </a:t>
            </a:r>
            <a:r>
              <a:rPr lang="id-ID" dirty="0">
                <a:effectLst/>
                <a:latin typeface="Arial"/>
                <a:ea typeface="Arial" panose="020B0604020202020204" pitchFamily="34" charset="0"/>
                <a:cs typeface="Arial"/>
              </a:rPr>
              <a:t>diharapkan bisa mendapatkan data berapa jumlah penelepon yang benar-benar mencoba menghubungi KLIP namun belum berhasil masuk ke dalam sistem </a:t>
            </a:r>
            <a:r>
              <a:rPr lang="id-ID" err="1">
                <a:effectLst/>
                <a:latin typeface="Arial"/>
                <a:ea typeface="Arial" panose="020B0604020202020204" pitchFamily="34" charset="0"/>
                <a:cs typeface="Arial"/>
              </a:rPr>
              <a:t>antrian</a:t>
            </a:r>
            <a:r>
              <a:rPr lang="id-ID" dirty="0">
                <a:effectLst/>
                <a:latin typeface="Arial"/>
                <a:ea typeface="Arial" panose="020B0604020202020204" pitchFamily="34" charset="0"/>
                <a:cs typeface="Arial"/>
              </a:rPr>
              <a:t> IVR. Data ini penting untuk diketahui agar dapat memproyeksikan pengembangan kapasitas dan aksesibilitas layanan KLIP ke depannya.</a:t>
            </a:r>
            <a:endParaRPr lang="en-ID" dirty="0">
              <a:effectLst/>
              <a:latin typeface="Arial"/>
              <a:ea typeface="Arial" panose="020B0604020202020204" pitchFamily="34" charset="0"/>
              <a:cs typeface="Arial"/>
            </a:endParaRPr>
          </a:p>
        </p:txBody>
      </p:sp>
    </p:spTree>
    <p:extLst>
      <p:ext uri="{BB962C8B-B14F-4D97-AF65-F5344CB8AC3E}">
        <p14:creationId xmlns:p14="http://schemas.microsoft.com/office/powerpoint/2010/main" val="284706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2BDC75-3946-59FE-4740-5AFAD1D35140}"/>
              </a:ext>
            </a:extLst>
          </p:cNvPr>
          <p:cNvSpPr/>
          <p:nvPr/>
        </p:nvSpPr>
        <p:spPr>
          <a:xfrm>
            <a:off x="3330777" y="389152"/>
            <a:ext cx="8698992" cy="755404"/>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CFDE21E4-179C-DE46-ABE7-EC91025BA464}"/>
              </a:ext>
            </a:extLst>
          </p:cNvPr>
          <p:cNvSpPr txBox="1"/>
          <p:nvPr/>
        </p:nvSpPr>
        <p:spPr>
          <a:xfrm>
            <a:off x="3330777" y="447951"/>
            <a:ext cx="8698992" cy="584775"/>
          </a:xfrm>
          <a:prstGeom prst="rect">
            <a:avLst/>
          </a:prstGeom>
          <a:noFill/>
        </p:spPr>
        <p:txBody>
          <a:bodyPr wrap="square" lIns="91440" tIns="45720" rIns="91440" bIns="45720" rtlCol="0" anchor="t">
            <a:spAutoFit/>
          </a:bodyPr>
          <a:lstStyle/>
          <a:p>
            <a:pPr algn="ctr"/>
            <a:r>
              <a:rPr lang="en-US" sz="3200" dirty="0">
                <a:solidFill>
                  <a:srgbClr val="FFC000"/>
                </a:solidFill>
                <a:latin typeface="Futura BdCn BT"/>
              </a:rPr>
              <a:t>REKOMENDASI (</a:t>
            </a:r>
            <a:r>
              <a:rPr lang="en-US" sz="3200" dirty="0" err="1">
                <a:solidFill>
                  <a:srgbClr val="FFC000"/>
                </a:solidFill>
                <a:latin typeface="Futura BdCn BT"/>
              </a:rPr>
              <a:t>lanj</a:t>
            </a:r>
            <a:r>
              <a:rPr lang="en-US" sz="3200" dirty="0">
                <a:solidFill>
                  <a:srgbClr val="FFC000"/>
                </a:solidFill>
                <a:latin typeface="Futura BdCn BT"/>
              </a:rPr>
              <a:t>.)</a:t>
            </a:r>
            <a:endParaRPr lang="en-ID" sz="3200" dirty="0">
              <a:solidFill>
                <a:srgbClr val="FFC000"/>
              </a:solidFill>
              <a:latin typeface="Futura BdCn BT" panose="020B0706020204020204" pitchFamily="34" charset="0"/>
            </a:endParaRPr>
          </a:p>
        </p:txBody>
      </p:sp>
      <p:sp>
        <p:nvSpPr>
          <p:cNvPr id="8" name="TextBox 7">
            <a:extLst>
              <a:ext uri="{FF2B5EF4-FFF2-40B4-BE49-F238E27FC236}">
                <a16:creationId xmlns:a16="http://schemas.microsoft.com/office/drawing/2014/main" id="{0A06E83B-882C-3B4D-3DC2-1E0D9786E8B8}"/>
              </a:ext>
            </a:extLst>
          </p:cNvPr>
          <p:cNvSpPr txBox="1"/>
          <p:nvPr/>
        </p:nvSpPr>
        <p:spPr>
          <a:xfrm>
            <a:off x="233913" y="1306591"/>
            <a:ext cx="11795855" cy="5480603"/>
          </a:xfrm>
          <a:prstGeom prst="rect">
            <a:avLst/>
          </a:prstGeom>
          <a:noFill/>
        </p:spPr>
        <p:txBody>
          <a:bodyPr wrap="square" lIns="91440" tIns="45720" rIns="91440" bIns="45720" anchor="t">
            <a:spAutoFit/>
          </a:bodyPr>
          <a:lstStyle/>
          <a:p>
            <a:pPr algn="just">
              <a:lnSpc>
                <a:spcPct val="115000"/>
              </a:lnSpc>
            </a:pPr>
            <a:r>
              <a:rPr lang="id-ID" dirty="0">
                <a:latin typeface="Arial"/>
                <a:ea typeface="Arial" panose="020B0604020202020204" pitchFamily="34" charset="0"/>
                <a:cs typeface="Arial"/>
              </a:rPr>
              <a:t>5. Dapat</a:t>
            </a:r>
            <a:r>
              <a:rPr lang="id-ID" dirty="0">
                <a:effectLst/>
                <a:latin typeface="Arial"/>
                <a:ea typeface="Arial" panose="020B0604020202020204" pitchFamily="34" charset="0"/>
                <a:cs typeface="Arial"/>
              </a:rPr>
              <a:t> diterapkan </a:t>
            </a:r>
            <a:r>
              <a:rPr lang="id-ID" dirty="0" err="1">
                <a:effectLst/>
                <a:latin typeface="Arial"/>
                <a:ea typeface="Arial" panose="020B0604020202020204" pitchFamily="34" charset="0"/>
                <a:cs typeface="Arial"/>
              </a:rPr>
              <a:t>str</a:t>
            </a:r>
            <a:r>
              <a:rPr lang="en-US" dirty="0">
                <a:effectLst/>
                <a:latin typeface="Arial"/>
                <a:ea typeface="Arial" panose="020B0604020202020204" pitchFamily="34" charset="0"/>
                <a:cs typeface="Arial"/>
              </a:rPr>
              <a:t>a</a:t>
            </a:r>
            <a:r>
              <a:rPr lang="id-ID" dirty="0" err="1">
                <a:effectLst/>
                <a:latin typeface="Arial"/>
                <a:ea typeface="Arial" panose="020B0604020202020204" pitchFamily="34" charset="0"/>
                <a:cs typeface="Arial"/>
              </a:rPr>
              <a:t>tegi</a:t>
            </a:r>
            <a:r>
              <a:rPr lang="id-ID" dirty="0">
                <a:effectLst/>
                <a:latin typeface="Arial"/>
                <a:ea typeface="Arial" panose="020B0604020202020204" pitchFamily="34" charset="0"/>
                <a:cs typeface="Arial"/>
              </a:rPr>
              <a:t> penyederhanaan IVR KLIP ketika periode pelaporan SPT Tahunan untuk mempersingkat waktu tunggu IVR KLIP dan </a:t>
            </a:r>
            <a:r>
              <a:rPr lang="en-US" dirty="0" err="1">
                <a:effectLst/>
                <a:latin typeface="Arial"/>
                <a:ea typeface="Arial" panose="020B0604020202020204" pitchFamily="34" charset="0"/>
                <a:cs typeface="Arial"/>
              </a:rPr>
              <a:t>meningkatkan</a:t>
            </a:r>
            <a:r>
              <a:rPr lang="id-ID" dirty="0">
                <a:effectLst/>
                <a:latin typeface="Arial"/>
                <a:ea typeface="Arial" panose="020B0604020202020204" pitchFamily="34" charset="0"/>
                <a:cs typeface="Arial"/>
              </a:rPr>
              <a:t> potensi </a:t>
            </a:r>
            <a:r>
              <a:rPr lang="en-US" i="1" dirty="0">
                <a:effectLst/>
                <a:latin typeface="Arial"/>
                <a:ea typeface="Arial" panose="020B0604020202020204" pitchFamily="34" charset="0"/>
                <a:cs typeface="Arial"/>
              </a:rPr>
              <a:t>occupancy rate </a:t>
            </a:r>
            <a:r>
              <a:rPr lang="en-US" dirty="0">
                <a:effectLst/>
                <a:latin typeface="Arial"/>
                <a:ea typeface="Arial" panose="020B0604020202020204" pitchFamily="34" charset="0"/>
                <a:cs typeface="Arial"/>
              </a:rPr>
              <a:t>yang </a:t>
            </a:r>
            <a:r>
              <a:rPr lang="en-US" dirty="0" err="1">
                <a:effectLst/>
                <a:latin typeface="Arial"/>
                <a:ea typeface="Arial" panose="020B0604020202020204" pitchFamily="34" charset="0"/>
                <a:cs typeface="Arial"/>
              </a:rPr>
              <a:t>diakibatkan</a:t>
            </a:r>
            <a:r>
              <a:rPr lang="en-US" dirty="0">
                <a:effectLst/>
                <a:latin typeface="Arial"/>
                <a:ea typeface="Arial" panose="020B0604020202020204" pitchFamily="34" charset="0"/>
                <a:cs typeface="Arial"/>
              </a:rPr>
              <a:t> WP </a:t>
            </a:r>
            <a:r>
              <a:rPr lang="en-US" dirty="0" err="1">
                <a:effectLst/>
                <a:latin typeface="Arial"/>
                <a:ea typeface="Arial" panose="020B0604020202020204" pitchFamily="34" charset="0"/>
                <a:cs typeface="Arial"/>
              </a:rPr>
              <a:t>tidak</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memahami</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pilihan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layanan</a:t>
            </a:r>
            <a:r>
              <a:rPr lang="en-US" dirty="0">
                <a:effectLst/>
                <a:latin typeface="Arial"/>
                <a:ea typeface="Arial" panose="020B0604020202020204" pitchFamily="34" charset="0"/>
                <a:cs typeface="Arial"/>
              </a:rPr>
              <a:t>.</a:t>
            </a:r>
            <a:endParaRPr lang="en-ID" dirty="0">
              <a:latin typeface="Arial"/>
              <a:ea typeface="Arial" panose="020B0604020202020204" pitchFamily="34" charset="0"/>
              <a:cs typeface="Arial"/>
            </a:endParaRPr>
          </a:p>
          <a:p>
            <a:pPr algn="just">
              <a:lnSpc>
                <a:spcPct val="114999"/>
              </a:lnSpc>
            </a:pPr>
            <a:r>
              <a:rPr lang="en-US" dirty="0">
                <a:latin typeface="Arial"/>
                <a:ea typeface="Arial" panose="020B0604020202020204" pitchFamily="34" charset="0"/>
                <a:cs typeface="Arial"/>
              </a:rPr>
              <a:t>6. </a:t>
            </a:r>
            <a:r>
              <a:rPr lang="en-US" dirty="0" err="1">
                <a:latin typeface="Arial"/>
                <a:ea typeface="Arial" panose="020B0604020202020204" pitchFamily="34" charset="0"/>
                <a:cs typeface="Arial"/>
              </a:rPr>
              <a:t>Rendahnya</a:t>
            </a:r>
            <a:r>
              <a:rPr lang="en-US" dirty="0">
                <a:latin typeface="Arial"/>
                <a:ea typeface="Arial" panose="020B0604020202020204" pitchFamily="34" charset="0"/>
                <a:cs typeface="Arial"/>
              </a:rPr>
              <a:t> </a:t>
            </a:r>
            <a:r>
              <a:rPr lang="en-US" dirty="0">
                <a:effectLst/>
                <a:latin typeface="Arial"/>
                <a:ea typeface="Arial" panose="020B0604020202020204" pitchFamily="34" charset="0"/>
                <a:cs typeface="Arial"/>
              </a:rPr>
              <a:t> </a:t>
            </a:r>
            <a:r>
              <a:rPr lang="en-US" i="1" dirty="0">
                <a:effectLst/>
                <a:latin typeface="Arial"/>
                <a:ea typeface="Arial" panose="020B0604020202020204" pitchFamily="34" charset="0"/>
                <a:cs typeface="Arial"/>
              </a:rPr>
              <a:t>o</a:t>
            </a:r>
            <a:r>
              <a:rPr lang="id-ID" dirty="0">
                <a:effectLst/>
                <a:latin typeface="Arial"/>
                <a:ea typeface="Arial" panose="020B0604020202020204" pitchFamily="34" charset="0"/>
                <a:cs typeface="Arial"/>
              </a:rPr>
              <a:t> </a:t>
            </a:r>
            <a:r>
              <a:rPr lang="id-ID" i="1" dirty="0" err="1">
                <a:effectLst/>
                <a:latin typeface="Arial"/>
                <a:ea typeface="Arial" panose="020B0604020202020204" pitchFamily="34" charset="0"/>
                <a:cs typeface="Arial"/>
              </a:rPr>
              <a:t>ccupancy</a:t>
            </a:r>
            <a:r>
              <a:rPr lang="id-ID" i="1" dirty="0">
                <a:effectLst/>
                <a:latin typeface="Arial"/>
                <a:ea typeface="Arial" panose="020B0604020202020204" pitchFamily="34" charset="0"/>
                <a:cs typeface="Arial"/>
              </a:rPr>
              <a:t> </a:t>
            </a:r>
            <a:r>
              <a:rPr lang="id-ID" i="1" dirty="0" err="1">
                <a:effectLst/>
                <a:latin typeface="Arial"/>
                <a:ea typeface="Arial" panose="020B0604020202020204" pitchFamily="34" charset="0"/>
                <a:cs typeface="Arial"/>
              </a:rPr>
              <a:t>rate</a:t>
            </a:r>
            <a:r>
              <a:rPr lang="id-ID" dirty="0">
                <a:effectLst/>
                <a:latin typeface="Arial"/>
                <a:ea typeface="Arial" panose="020B0604020202020204" pitchFamily="34" charset="0"/>
                <a:cs typeface="Arial"/>
              </a:rPr>
              <a:t>, dimungkinkan </a:t>
            </a:r>
            <a:r>
              <a:rPr lang="id-ID" i="1" dirty="0" err="1">
                <a:effectLst/>
                <a:latin typeface="Arial"/>
                <a:ea typeface="Arial" panose="020B0604020202020204" pitchFamily="34" charset="0"/>
                <a:cs typeface="Arial"/>
              </a:rPr>
              <a:t>call</a:t>
            </a:r>
            <a:r>
              <a:rPr lang="id-ID" i="1" dirty="0">
                <a:effectLst/>
                <a:latin typeface="Arial"/>
                <a:ea typeface="Arial" panose="020B0604020202020204" pitchFamily="34" charset="0"/>
                <a:cs typeface="Arial"/>
              </a:rPr>
              <a:t> </a:t>
            </a:r>
            <a:r>
              <a:rPr lang="id-ID" i="1" dirty="0" err="1">
                <a:effectLst/>
                <a:latin typeface="Arial"/>
                <a:ea typeface="Arial" panose="020B0604020202020204" pitchFamily="34" charset="0"/>
                <a:cs typeface="Arial"/>
              </a:rPr>
              <a:t>center</a:t>
            </a:r>
            <a:r>
              <a:rPr lang="id-ID" i="1" dirty="0">
                <a:effectLst/>
                <a:latin typeface="Arial"/>
                <a:ea typeface="Arial" panose="020B0604020202020204" pitchFamily="34" charset="0"/>
                <a:cs typeface="Arial"/>
              </a:rPr>
              <a:t> </a:t>
            </a:r>
            <a:r>
              <a:rPr lang="id-ID" dirty="0">
                <a:effectLst/>
                <a:latin typeface="Arial"/>
                <a:ea typeface="Arial" panose="020B0604020202020204" pitchFamily="34" charset="0"/>
                <a:cs typeface="Arial"/>
              </a:rPr>
              <a:t>untuk melakukan pengurangan jumlah agen agar produktivitas meningkat. Sementara itu, agen yang lebih produktif cenderung memberikan pelayanan yang lebih baik kepada masyarakat/Wajib Pajak. Berdasarkan kondisi tersebut diperlukan pelatihan kepada seluruh agen untuk menyeragamkan pemberian layanan, karena masih terdapat perbedaan pemberian layanan antar agen.</a:t>
            </a:r>
            <a:endParaRPr lang="en-ID">
              <a:effectLst/>
              <a:latin typeface="Arial"/>
              <a:ea typeface="Arial" panose="020B0604020202020204" pitchFamily="34" charset="0"/>
              <a:cs typeface="Arial"/>
            </a:endParaRPr>
          </a:p>
          <a:p>
            <a:pPr algn="just">
              <a:lnSpc>
                <a:spcPct val="115000"/>
              </a:lnSpc>
            </a:pPr>
            <a:r>
              <a:rPr lang="en-US" dirty="0">
                <a:latin typeface="Arial"/>
                <a:ea typeface="Arial" panose="020B0604020202020204" pitchFamily="34" charset="0"/>
                <a:cs typeface="Arial"/>
              </a:rPr>
              <a:t>7. </a:t>
            </a:r>
            <a:r>
              <a:rPr lang="en-US" dirty="0" err="1">
                <a:effectLst/>
                <a:latin typeface="Arial"/>
                <a:ea typeface="Arial" panose="020B0604020202020204" pitchFamily="34" charset="0"/>
                <a:cs typeface="Arial"/>
              </a:rPr>
              <a:t>Perlu</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untuk</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segera</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menerapkan</a:t>
            </a:r>
            <a:r>
              <a:rPr lang="en-US" dirty="0">
                <a:effectLst/>
                <a:latin typeface="Arial"/>
                <a:ea typeface="Arial" panose="020B0604020202020204" pitchFamily="34" charset="0"/>
                <a:cs typeface="Arial"/>
              </a:rPr>
              <a:t> </a:t>
            </a:r>
            <a:r>
              <a:rPr lang="en-US" i="1" dirty="0">
                <a:effectLst/>
                <a:latin typeface="Arial"/>
                <a:ea typeface="Arial" panose="020B0604020202020204" pitchFamily="34" charset="0"/>
                <a:cs typeface="Arial"/>
              </a:rPr>
              <a:t>blended skill</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dimana</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agen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dapat</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melakukan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pemberian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layanan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melalui</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saluran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telepon</a:t>
            </a:r>
            <a:r>
              <a:rPr lang="en-US" dirty="0">
                <a:effectLst/>
                <a:latin typeface="Arial"/>
                <a:ea typeface="Arial" panose="020B0604020202020204" pitchFamily="34" charset="0"/>
                <a:cs typeface="Arial"/>
              </a:rPr>
              <a:t>, </a:t>
            </a:r>
            <a:r>
              <a:rPr lang="en-US" i="1" dirty="0">
                <a:effectLst/>
                <a:latin typeface="Arial"/>
                <a:ea typeface="Arial" panose="020B0604020202020204" pitchFamily="34" charset="0"/>
                <a:cs typeface="Arial"/>
              </a:rPr>
              <a:t>email, twitter</a:t>
            </a:r>
            <a:r>
              <a:rPr lang="en-US" dirty="0">
                <a:effectLst/>
                <a:latin typeface="Arial"/>
                <a:ea typeface="Arial" panose="020B0604020202020204" pitchFamily="34" charset="0"/>
                <a:cs typeface="Arial"/>
              </a:rPr>
              <a:t> dan </a:t>
            </a:r>
            <a:r>
              <a:rPr lang="en-US" i="1" dirty="0">
                <a:effectLst/>
                <a:latin typeface="Arial"/>
                <a:ea typeface="Arial" panose="020B0604020202020204" pitchFamily="34" charset="0"/>
                <a:cs typeface="Arial"/>
              </a:rPr>
              <a:t>live chat</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dalam</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satu</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jadwal</a:t>
            </a:r>
            <a:r>
              <a:rPr lang="en-US" dirty="0">
                <a:effectLst/>
                <a:latin typeface="Arial"/>
                <a:ea typeface="Arial" panose="020B0604020202020204" pitchFamily="34" charset="0"/>
                <a:cs typeface="Arial"/>
              </a:rPr>
              <a:t> online, pada KLIP DJP agar </a:t>
            </a:r>
            <a:r>
              <a:rPr lang="en-US" i="1" dirty="0">
                <a:effectLst/>
                <a:latin typeface="Arial"/>
                <a:ea typeface="Arial" panose="020B0604020202020204" pitchFamily="34" charset="0"/>
                <a:cs typeface="Arial"/>
              </a:rPr>
              <a:t>occupancy agent </a:t>
            </a:r>
            <a:r>
              <a:rPr lang="en-US" dirty="0">
                <a:effectLst/>
                <a:latin typeface="Arial"/>
                <a:ea typeface="Arial" panose="020B0604020202020204" pitchFamily="34" charset="0"/>
                <a:cs typeface="Arial"/>
              </a:rPr>
              <a:t>yang </a:t>
            </a:r>
            <a:r>
              <a:rPr lang="en-US" dirty="0" err="1">
                <a:effectLst/>
                <a:latin typeface="Arial"/>
                <a:ea typeface="Arial" panose="020B0604020202020204" pitchFamily="34" charset="0"/>
                <a:cs typeface="Arial"/>
              </a:rPr>
              <a:t>rendah</a:t>
            </a:r>
            <a:r>
              <a:rPr lang="en-US" dirty="0">
                <a:effectLst/>
                <a:latin typeface="Arial"/>
                <a:ea typeface="Arial" panose="020B0604020202020204" pitchFamily="34" charset="0"/>
                <a:cs typeface="Arial"/>
              </a:rPr>
              <a:t> pada </a:t>
            </a:r>
            <a:r>
              <a:rPr lang="en-US" dirty="0" err="1">
                <a:effectLst/>
                <a:latin typeface="Arial"/>
                <a:ea typeface="Arial" panose="020B0604020202020204" pitchFamily="34" charset="0"/>
                <a:cs typeface="Arial"/>
              </a:rPr>
              <a:t>layanan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telepon</a:t>
            </a:r>
            <a:r>
              <a:rPr lang="en-US" dirty="0">
                <a:effectLst/>
                <a:latin typeface="Arial"/>
                <a:ea typeface="Arial" panose="020B0604020202020204" pitchFamily="34" charset="0"/>
                <a:cs typeface="Arial"/>
              </a:rPr>
              <a:t> di semester II </a:t>
            </a:r>
            <a:r>
              <a:rPr lang="en-US" dirty="0" err="1">
                <a:effectLst/>
                <a:latin typeface="Arial"/>
                <a:ea typeface="Arial" panose="020B0604020202020204" pitchFamily="34" charset="0"/>
                <a:cs typeface="Arial"/>
              </a:rPr>
              <a:t>tahun</a:t>
            </a:r>
            <a:r>
              <a:rPr lang="en-US" dirty="0">
                <a:effectLst/>
                <a:latin typeface="Arial"/>
                <a:ea typeface="Arial" panose="020B0604020202020204" pitchFamily="34" charset="0"/>
                <a:cs typeface="Arial"/>
              </a:rPr>
              <a:t> 2022</a:t>
            </a:r>
            <a:r>
              <a:rPr lang="id-ID" dirty="0">
                <a:effectLst/>
                <a:latin typeface="Arial"/>
                <a:ea typeface="Arial" panose="020B0604020202020204" pitchFamily="34" charset="0"/>
                <a:cs typeface="Arial"/>
              </a:rPr>
              <a:t> </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dapat</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meningkat</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kembali</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karena</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agen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dapat</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melayani</a:t>
            </a:r>
            <a:r>
              <a:rPr lang="en-US" dirty="0">
                <a:effectLst/>
                <a:latin typeface="Arial"/>
                <a:ea typeface="Arial" panose="020B0604020202020204" pitchFamily="34" charset="0"/>
                <a:cs typeface="Arial"/>
              </a:rPr>
              <a:t> Wajib Pajak </a:t>
            </a:r>
            <a:r>
              <a:rPr lang="en-US" dirty="0" err="1">
                <a:effectLst/>
                <a:latin typeface="Arial"/>
                <a:ea typeface="Arial" panose="020B0604020202020204" pitchFamily="34" charset="0"/>
                <a:cs typeface="Arial"/>
              </a:rPr>
              <a:t>melalui</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saluran</a:t>
            </a:r>
            <a:r>
              <a:rPr lang="en-US" dirty="0">
                <a:effectLst/>
                <a:latin typeface="Arial"/>
                <a:ea typeface="Arial" panose="020B0604020202020204" pitchFamily="34" charset="0"/>
                <a:cs typeface="Arial"/>
              </a:rPr>
              <a:t> lain.</a:t>
            </a:r>
            <a:endParaRPr lang="en-ID">
              <a:effectLst/>
              <a:latin typeface="Arial"/>
              <a:ea typeface="Arial" panose="020B0604020202020204" pitchFamily="34" charset="0"/>
              <a:cs typeface="Arial"/>
            </a:endParaRPr>
          </a:p>
          <a:p>
            <a:pPr algn="just">
              <a:lnSpc>
                <a:spcPct val="115000"/>
              </a:lnSpc>
            </a:pPr>
            <a:r>
              <a:rPr lang="en-US" dirty="0">
                <a:latin typeface="Arial"/>
                <a:ea typeface="Arial" panose="020B0604020202020204" pitchFamily="34" charset="0"/>
                <a:cs typeface="Arial"/>
              </a:rPr>
              <a:t>8. </a:t>
            </a:r>
            <a:r>
              <a:rPr lang="en-US" dirty="0" err="1">
                <a:latin typeface="Arial"/>
                <a:ea typeface="Arial" panose="020B0604020202020204" pitchFamily="34" charset="0"/>
                <a:cs typeface="Arial"/>
              </a:rPr>
              <a:t>Sejalan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dengan</a:t>
            </a:r>
            <a:r>
              <a:rPr lang="en-US" dirty="0">
                <a:effectLst/>
                <a:latin typeface="Arial"/>
                <a:ea typeface="Arial" panose="020B0604020202020204" pitchFamily="34" charset="0"/>
                <a:cs typeface="Arial"/>
              </a:rPr>
              <a:t> IKU KLIP DJP </a:t>
            </a:r>
            <a:r>
              <a:rPr lang="en-US" dirty="0" err="1">
                <a:effectLst/>
                <a:latin typeface="Arial"/>
                <a:ea typeface="Arial" panose="020B0604020202020204" pitchFamily="34" charset="0"/>
                <a:cs typeface="Arial"/>
              </a:rPr>
              <a:t>tahun</a:t>
            </a:r>
            <a:r>
              <a:rPr lang="en-US" dirty="0">
                <a:effectLst/>
                <a:latin typeface="Arial"/>
                <a:ea typeface="Arial" panose="020B0604020202020204" pitchFamily="34" charset="0"/>
                <a:cs typeface="Arial"/>
              </a:rPr>
              <a:t> 2022 </a:t>
            </a:r>
            <a:r>
              <a:rPr lang="en-US" dirty="0" err="1">
                <a:effectLst/>
                <a:latin typeface="Arial"/>
                <a:ea typeface="Arial" panose="020B0604020202020204" pitchFamily="34" charset="0"/>
                <a:cs typeface="Arial"/>
              </a:rPr>
              <a:t>yaitu</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Indeks</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Okupansi</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Layanan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Telepon</a:t>
            </a:r>
            <a:r>
              <a:rPr lang="en-US" dirty="0">
                <a:effectLst/>
                <a:latin typeface="Arial"/>
                <a:ea typeface="Arial" panose="020B0604020202020204" pitchFamily="34" charset="0"/>
                <a:cs typeface="Arial"/>
              </a:rPr>
              <a:t>, data </a:t>
            </a:r>
            <a:r>
              <a:rPr lang="en-US" dirty="0" err="1">
                <a:effectLst/>
                <a:latin typeface="Arial"/>
                <a:ea typeface="Arial" panose="020B0604020202020204" pitchFamily="34" charset="0"/>
                <a:cs typeface="Arial"/>
              </a:rPr>
              <a:t>okupansi</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agen</a:t>
            </a:r>
            <a:r>
              <a:rPr lang="en-US" dirty="0">
                <a:effectLst/>
                <a:latin typeface="Arial"/>
                <a:ea typeface="Arial" panose="020B0604020202020204" pitchFamily="34" charset="0"/>
                <a:cs typeface="Arial"/>
              </a:rPr>
              <a:t> pada </a:t>
            </a:r>
            <a:r>
              <a:rPr lang="en-US" dirty="0" err="1">
                <a:effectLst/>
                <a:latin typeface="Arial"/>
                <a:ea typeface="Arial" panose="020B0604020202020204" pitchFamily="34" charset="0"/>
                <a:cs typeface="Arial"/>
              </a:rPr>
              <a:t>semsester</a:t>
            </a:r>
            <a:r>
              <a:rPr lang="en-US" dirty="0">
                <a:effectLst/>
                <a:latin typeface="Arial"/>
                <a:ea typeface="Arial" panose="020B0604020202020204" pitchFamily="34" charset="0"/>
                <a:cs typeface="Arial"/>
              </a:rPr>
              <a:t> II yang </a:t>
            </a:r>
            <a:r>
              <a:rPr lang="en-US" dirty="0" err="1">
                <a:effectLst/>
                <a:latin typeface="Arial"/>
                <a:ea typeface="Arial" panose="020B0604020202020204" pitchFamily="34" charset="0"/>
                <a:cs typeface="Arial"/>
              </a:rPr>
              <a:t>terdapat</a:t>
            </a:r>
            <a:r>
              <a:rPr lang="en-US" dirty="0">
                <a:effectLst/>
                <a:latin typeface="Arial"/>
                <a:ea typeface="Arial" panose="020B0604020202020204" pitchFamily="34" charset="0"/>
                <a:cs typeface="Arial"/>
              </a:rPr>
              <a:t> pada </a:t>
            </a:r>
            <a:r>
              <a:rPr lang="en-US" dirty="0" err="1">
                <a:effectLst/>
                <a:latin typeface="Arial"/>
                <a:ea typeface="Arial" panose="020B0604020202020204" pitchFamily="34" charset="0"/>
                <a:cs typeface="Arial"/>
              </a:rPr>
              <a:t>evaluasi</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kinerja</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Operasiona</a:t>
            </a:r>
            <a:r>
              <a:rPr lang="en-US" dirty="0">
                <a:effectLst/>
                <a:latin typeface="Arial"/>
                <a:ea typeface="Arial" panose="020B0604020202020204" pitchFamily="34" charset="0"/>
                <a:cs typeface="Arial"/>
              </a:rPr>
              <a:t> </a:t>
            </a:r>
            <a:r>
              <a:rPr lang="en-US" i="1" dirty="0">
                <a:effectLst/>
                <a:latin typeface="Arial"/>
                <a:ea typeface="Arial" panose="020B0604020202020204" pitchFamily="34" charset="0"/>
                <a:cs typeface="Arial"/>
              </a:rPr>
              <a:t>Inbound Call</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menunjukkan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perlunya</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perhatian</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dari</a:t>
            </a:r>
            <a:r>
              <a:rPr lang="en-US" dirty="0">
                <a:effectLst/>
                <a:latin typeface="Arial"/>
                <a:ea typeface="Arial" panose="020B0604020202020204" pitchFamily="34" charset="0"/>
                <a:cs typeface="Arial"/>
              </a:rPr>
              <a:t> </a:t>
            </a:r>
            <a:r>
              <a:rPr lang="en-US" dirty="0" err="1">
                <a:effectLst/>
                <a:latin typeface="Arial"/>
                <a:ea typeface="Arial" panose="020B0604020202020204" pitchFamily="34" charset="0"/>
                <a:cs typeface="Arial"/>
              </a:rPr>
              <a:t>Manajemen</a:t>
            </a:r>
            <a:r>
              <a:rPr lang="en-US" dirty="0">
                <a:effectLst/>
                <a:latin typeface="Arial"/>
                <a:ea typeface="Arial" panose="020B0604020202020204" pitchFamily="34" charset="0"/>
                <a:cs typeface="Arial"/>
              </a:rPr>
              <a:t> KLIP </a:t>
            </a:r>
            <a:r>
              <a:rPr lang="en-US" dirty="0" err="1">
                <a:effectLst/>
                <a:latin typeface="Arial"/>
                <a:ea typeface="Arial" panose="020B0604020202020204" pitchFamily="34" charset="0"/>
                <a:cs typeface="Arial"/>
              </a:rPr>
              <a:t>mengenai</a:t>
            </a:r>
            <a:r>
              <a:rPr lang="en-US" dirty="0">
                <a:effectLst/>
                <a:latin typeface="Arial"/>
                <a:ea typeface="Arial" panose="020B0604020202020204" pitchFamily="34" charset="0"/>
                <a:cs typeface="Arial"/>
              </a:rPr>
              <a:t> </a:t>
            </a:r>
            <a:r>
              <a:rPr lang="en-US" i="1" dirty="0" err="1">
                <a:effectLst/>
                <a:latin typeface="Arial"/>
                <a:ea typeface="Arial" panose="020B0604020202020204" pitchFamily="34" charset="0"/>
                <a:cs typeface="Arial"/>
              </a:rPr>
              <a:t>agen</a:t>
            </a:r>
            <a:r>
              <a:rPr lang="en-US" i="1" dirty="0">
                <a:effectLst/>
                <a:latin typeface="Arial"/>
                <a:ea typeface="Arial" panose="020B0604020202020204" pitchFamily="34" charset="0"/>
                <a:cs typeface="Arial"/>
              </a:rPr>
              <a:t> occupancy rate.</a:t>
            </a:r>
            <a:endParaRPr lang="en-ID">
              <a:effectLst/>
              <a:latin typeface="Arial"/>
              <a:ea typeface="Arial" panose="020B0604020202020204" pitchFamily="34" charset="0"/>
              <a:cs typeface="Arial"/>
            </a:endParaRPr>
          </a:p>
          <a:p>
            <a:pPr algn="just">
              <a:lnSpc>
                <a:spcPct val="115000"/>
              </a:lnSpc>
            </a:pPr>
            <a:r>
              <a:rPr lang="id-ID" dirty="0">
                <a:latin typeface="Arial"/>
                <a:ea typeface="Arial" panose="020B0604020202020204" pitchFamily="34" charset="0"/>
                <a:cs typeface="Arial"/>
              </a:rPr>
              <a:t>9. </a:t>
            </a:r>
            <a:r>
              <a:rPr lang="id-ID" dirty="0">
                <a:effectLst/>
                <a:latin typeface="Arial"/>
                <a:ea typeface="Arial" panose="020B0604020202020204" pitchFamily="34" charset="0"/>
                <a:cs typeface="Arial"/>
              </a:rPr>
              <a:t>Oleh karena itu diperlukan pengaturan petugas pada layanan </a:t>
            </a:r>
            <a:r>
              <a:rPr lang="id-ID" dirty="0" err="1">
                <a:effectLst/>
                <a:latin typeface="Arial"/>
                <a:ea typeface="Arial" panose="020B0604020202020204" pitchFamily="34" charset="0"/>
                <a:cs typeface="Arial"/>
              </a:rPr>
              <a:t>inbound</a:t>
            </a:r>
            <a:r>
              <a:rPr lang="id-ID" dirty="0">
                <a:effectLst/>
                <a:latin typeface="Arial"/>
                <a:ea typeface="Arial" panose="020B0604020202020204" pitchFamily="34" charset="0"/>
                <a:cs typeface="Arial"/>
              </a:rPr>
              <a:t> </a:t>
            </a:r>
            <a:r>
              <a:rPr lang="id-ID" dirty="0" err="1">
                <a:effectLst/>
                <a:latin typeface="Arial"/>
                <a:ea typeface="Arial" panose="020B0604020202020204" pitchFamily="34" charset="0"/>
                <a:cs typeface="Arial"/>
              </a:rPr>
              <a:t>call</a:t>
            </a:r>
            <a:r>
              <a:rPr lang="id-ID" dirty="0">
                <a:effectLst/>
                <a:latin typeface="Arial"/>
                <a:ea typeface="Arial" panose="020B0604020202020204" pitchFamily="34" charset="0"/>
                <a:cs typeface="Arial"/>
              </a:rPr>
              <a:t> untuk menyesuaikan tingkat okupansi. </a:t>
            </a:r>
            <a:endParaRPr lang="en-ID" dirty="0">
              <a:effectLst/>
              <a:latin typeface="Arial"/>
              <a:ea typeface="Arial" panose="020B0604020202020204" pitchFamily="34" charset="0"/>
              <a:cs typeface="Arial"/>
            </a:endParaRPr>
          </a:p>
          <a:p>
            <a:pPr algn="just">
              <a:lnSpc>
                <a:spcPct val="115000"/>
              </a:lnSpc>
            </a:pPr>
            <a:r>
              <a:rPr lang="id-ID" dirty="0">
                <a:latin typeface="Arial"/>
                <a:ea typeface="Arial" panose="020B0604020202020204" pitchFamily="34" charset="0"/>
                <a:cs typeface="Arial"/>
              </a:rPr>
              <a:t>10. Penambahan</a:t>
            </a:r>
            <a:r>
              <a:rPr lang="id-ID" dirty="0">
                <a:effectLst/>
                <a:latin typeface="Arial"/>
                <a:ea typeface="Arial" panose="020B0604020202020204" pitchFamily="34" charset="0"/>
                <a:cs typeface="Arial"/>
              </a:rPr>
              <a:t> jumlah lisensi pada layanan </a:t>
            </a:r>
            <a:r>
              <a:rPr lang="id-ID" i="1" dirty="0" err="1">
                <a:effectLst/>
                <a:latin typeface="Arial"/>
                <a:ea typeface="Arial" panose="020B0604020202020204" pitchFamily="34" charset="0"/>
                <a:cs typeface="Arial"/>
              </a:rPr>
              <a:t>call</a:t>
            </a:r>
            <a:r>
              <a:rPr lang="id-ID" i="1" dirty="0">
                <a:effectLst/>
                <a:latin typeface="Arial"/>
                <a:ea typeface="Arial" panose="020B0604020202020204" pitchFamily="34" charset="0"/>
                <a:cs typeface="Arial"/>
              </a:rPr>
              <a:t> </a:t>
            </a:r>
            <a:r>
              <a:rPr lang="id-ID" dirty="0">
                <a:effectLst/>
                <a:latin typeface="Arial"/>
                <a:ea typeface="Arial" panose="020B0604020202020204" pitchFamily="34" charset="0"/>
                <a:cs typeface="Arial"/>
              </a:rPr>
              <a:t>diharapkan meningkatkan jumlah penelepon yang dilayani.</a:t>
            </a:r>
            <a:endParaRPr lang="en-ID" dirty="0">
              <a:effectLst/>
              <a:latin typeface="Arial"/>
              <a:ea typeface="Arial" panose="020B0604020202020204" pitchFamily="34" charset="0"/>
              <a:cs typeface="Arial"/>
            </a:endParaRPr>
          </a:p>
        </p:txBody>
      </p:sp>
    </p:spTree>
    <p:extLst>
      <p:ext uri="{BB962C8B-B14F-4D97-AF65-F5344CB8AC3E}">
        <p14:creationId xmlns:p14="http://schemas.microsoft.com/office/powerpoint/2010/main" val="301498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0919AB-798E-5C66-0D08-0009FDE0737B}"/>
              </a:ext>
            </a:extLst>
          </p:cNvPr>
          <p:cNvPicPr>
            <a:picLocks noChangeAspect="1"/>
          </p:cNvPicPr>
          <p:nvPr/>
        </p:nvPicPr>
        <p:blipFill rotWithShape="1">
          <a:blip r:embed="rId2"/>
          <a:srcRect l="10697" r="21943" b="32260"/>
          <a:stretch/>
        </p:blipFill>
        <p:spPr>
          <a:xfrm>
            <a:off x="2417017" y="-130629"/>
            <a:ext cx="10953792" cy="7326086"/>
          </a:xfrm>
          <a:prstGeom prst="rect">
            <a:avLst/>
          </a:prstGeom>
        </p:spPr>
      </p:pic>
      <p:sp>
        <p:nvSpPr>
          <p:cNvPr id="2" name="Rectangle 1">
            <a:extLst>
              <a:ext uri="{FF2B5EF4-FFF2-40B4-BE49-F238E27FC236}">
                <a16:creationId xmlns:a16="http://schemas.microsoft.com/office/drawing/2014/main" id="{AF1926CD-B815-E9DD-3536-B6E2F1FF724D}"/>
              </a:ext>
            </a:extLst>
          </p:cNvPr>
          <p:cNvSpPr/>
          <p:nvPr/>
        </p:nvSpPr>
        <p:spPr>
          <a:xfrm>
            <a:off x="-1" y="0"/>
            <a:ext cx="11282517" cy="6858000"/>
          </a:xfrm>
          <a:prstGeom prst="rect">
            <a:avLst/>
          </a:prstGeom>
          <a:gradFill flip="none" rotWithShape="1">
            <a:gsLst>
              <a:gs pos="100000">
                <a:schemeClr val="bg1">
                  <a:lumMod val="100000"/>
                  <a:alpha val="0"/>
                </a:schemeClr>
              </a:gs>
              <a:gs pos="77000">
                <a:schemeClr val="bg1">
                  <a:alpha val="80000"/>
                  <a:lumMod val="100000"/>
                </a:schemeClr>
              </a:gs>
              <a:gs pos="5000">
                <a:schemeClr val="bg1">
                  <a:lumMod val="0"/>
                  <a:lumOff val="100000"/>
                  <a:alpha val="0"/>
                </a:schemeClr>
              </a:gs>
              <a:gs pos="38000">
                <a:schemeClr val="bg1">
                  <a:lumMod val="9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a:solidFill>
                <a:schemeClr val="tx1"/>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3E5AB2EF-5177-5847-32E5-6B62C74AACC6}"/>
              </a:ext>
            </a:extLst>
          </p:cNvPr>
          <p:cNvSpPr/>
          <p:nvPr/>
        </p:nvSpPr>
        <p:spPr>
          <a:xfrm rot="10800000">
            <a:off x="1804271" y="-280906"/>
            <a:ext cx="3816012" cy="9344551"/>
          </a:xfrm>
          <a:prstGeom prst="rect">
            <a:avLst/>
          </a:prstGeom>
          <a:gradFill flip="none" rotWithShape="1">
            <a:gsLst>
              <a:gs pos="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6" name="Picture 5">
            <a:extLst>
              <a:ext uri="{FF2B5EF4-FFF2-40B4-BE49-F238E27FC236}">
                <a16:creationId xmlns:a16="http://schemas.microsoft.com/office/drawing/2014/main" id="{F3527CA5-0753-B399-3377-D8124DF50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23" y="503356"/>
            <a:ext cx="846380" cy="763623"/>
          </a:xfrm>
          <a:prstGeom prst="rect">
            <a:avLst/>
          </a:prstGeom>
        </p:spPr>
      </p:pic>
      <p:pic>
        <p:nvPicPr>
          <p:cNvPr id="7" name="Picture 6">
            <a:extLst>
              <a:ext uri="{FF2B5EF4-FFF2-40B4-BE49-F238E27FC236}">
                <a16:creationId xmlns:a16="http://schemas.microsoft.com/office/drawing/2014/main" id="{5FC93F93-7C8B-77A6-1F8B-0E7AFFA8B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272" y="448290"/>
            <a:ext cx="1562524" cy="914394"/>
          </a:xfrm>
          <a:prstGeom prst="rect">
            <a:avLst/>
          </a:prstGeom>
        </p:spPr>
      </p:pic>
      <p:cxnSp>
        <p:nvCxnSpPr>
          <p:cNvPr id="8" name="Straight Connector 7">
            <a:extLst>
              <a:ext uri="{FF2B5EF4-FFF2-40B4-BE49-F238E27FC236}">
                <a16:creationId xmlns:a16="http://schemas.microsoft.com/office/drawing/2014/main" id="{5001BCE6-0CBF-73F0-EF5B-35338CF33268}"/>
              </a:ext>
            </a:extLst>
          </p:cNvPr>
          <p:cNvCxnSpPr/>
          <p:nvPr/>
        </p:nvCxnSpPr>
        <p:spPr>
          <a:xfrm>
            <a:off x="1649153" y="408459"/>
            <a:ext cx="0" cy="972820"/>
          </a:xfrm>
          <a:prstGeom prst="line">
            <a:avLst/>
          </a:prstGeom>
          <a:ln w="12700">
            <a:solidFill>
              <a:srgbClr val="1C285B"/>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5377E2-1E68-1CA6-914B-DD9BE6FBE212}"/>
              </a:ext>
            </a:extLst>
          </p:cNvPr>
          <p:cNvPicPr>
            <a:picLocks noChangeAspect="1"/>
          </p:cNvPicPr>
          <p:nvPr/>
        </p:nvPicPr>
        <p:blipFill>
          <a:blip r:embed="rId5"/>
          <a:stretch>
            <a:fillRect/>
          </a:stretch>
        </p:blipFill>
        <p:spPr>
          <a:xfrm>
            <a:off x="10102145" y="203413"/>
            <a:ext cx="1471580" cy="1301315"/>
          </a:xfrm>
          <a:prstGeom prst="rect">
            <a:avLst/>
          </a:prstGeom>
        </p:spPr>
      </p:pic>
      <p:sp>
        <p:nvSpPr>
          <p:cNvPr id="11" name="TextBox 10">
            <a:extLst>
              <a:ext uri="{FF2B5EF4-FFF2-40B4-BE49-F238E27FC236}">
                <a16:creationId xmlns:a16="http://schemas.microsoft.com/office/drawing/2014/main" id="{25BBB181-D30F-4085-E795-6C641DCEC16F}"/>
              </a:ext>
            </a:extLst>
          </p:cNvPr>
          <p:cNvSpPr txBox="1"/>
          <p:nvPr/>
        </p:nvSpPr>
        <p:spPr>
          <a:xfrm>
            <a:off x="772667" y="3950881"/>
            <a:ext cx="5287838" cy="584775"/>
          </a:xfrm>
          <a:prstGeom prst="rect">
            <a:avLst/>
          </a:prstGeom>
          <a:noFill/>
        </p:spPr>
        <p:txBody>
          <a:bodyPr wrap="square" rtlCol="0">
            <a:spAutoFit/>
          </a:bodyPr>
          <a:lstStyle/>
          <a:p>
            <a:pPr algn="ctr"/>
            <a:r>
              <a:rPr lang="en-US" sz="3200" err="1">
                <a:solidFill>
                  <a:srgbClr val="1B2852"/>
                </a:solidFill>
                <a:latin typeface="Segoe UI" panose="020B0502040204020203" pitchFamily="34" charset="0"/>
                <a:cs typeface="Segoe UI" panose="020B0502040204020203" pitchFamily="34" charset="0"/>
              </a:rPr>
              <a:t>Tulus</a:t>
            </a:r>
            <a:r>
              <a:rPr lang="en-US" sz="3200">
                <a:solidFill>
                  <a:srgbClr val="1B2852"/>
                </a:solidFill>
                <a:latin typeface="Segoe UI" panose="020B0502040204020203" pitchFamily="34" charset="0"/>
                <a:cs typeface="Segoe UI" panose="020B0502040204020203" pitchFamily="34" charset="0"/>
              </a:rPr>
              <a:t>, </a:t>
            </a:r>
            <a:r>
              <a:rPr lang="en-US" sz="3200" err="1">
                <a:solidFill>
                  <a:srgbClr val="1B2852"/>
                </a:solidFill>
                <a:latin typeface="Segoe UI" panose="020B0502040204020203" pitchFamily="34" charset="0"/>
                <a:cs typeface="Segoe UI" panose="020B0502040204020203" pitchFamily="34" charset="0"/>
              </a:rPr>
              <a:t>Tuntas</a:t>
            </a:r>
            <a:r>
              <a:rPr lang="en-US" sz="3200">
                <a:solidFill>
                  <a:srgbClr val="1B2852"/>
                </a:solidFill>
                <a:latin typeface="Segoe UI" panose="020B0502040204020203" pitchFamily="34" charset="0"/>
                <a:cs typeface="Segoe UI" panose="020B0502040204020203" pitchFamily="34" charset="0"/>
              </a:rPr>
              <a:t>, </a:t>
            </a:r>
            <a:r>
              <a:rPr lang="en-US" sz="3200" err="1">
                <a:solidFill>
                  <a:srgbClr val="1B2852"/>
                </a:solidFill>
                <a:latin typeface="Segoe UI" panose="020B0502040204020203" pitchFamily="34" charset="0"/>
                <a:cs typeface="Segoe UI" panose="020B0502040204020203" pitchFamily="34" charset="0"/>
              </a:rPr>
              <a:t>Berkualitas</a:t>
            </a:r>
            <a:endParaRPr lang="en-US" sz="3200">
              <a:solidFill>
                <a:srgbClr val="1B2852"/>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D3753416-4916-8AE2-6328-E2A4498579EB}"/>
              </a:ext>
            </a:extLst>
          </p:cNvPr>
          <p:cNvSpPr txBox="1"/>
          <p:nvPr/>
        </p:nvSpPr>
        <p:spPr>
          <a:xfrm>
            <a:off x="532823" y="2632386"/>
            <a:ext cx="6942755" cy="1323439"/>
          </a:xfrm>
          <a:prstGeom prst="rect">
            <a:avLst/>
          </a:prstGeom>
          <a:noFill/>
        </p:spPr>
        <p:txBody>
          <a:bodyPr wrap="square" rtlCol="0">
            <a:spAutoFit/>
          </a:bodyPr>
          <a:lstStyle/>
          <a:p>
            <a:pPr marL="12700">
              <a:lnSpc>
                <a:spcPct val="100000"/>
              </a:lnSpc>
              <a:spcBef>
                <a:spcPts val="780"/>
              </a:spcBef>
            </a:pPr>
            <a:r>
              <a:rPr lang="en-US" sz="8000" b="1" spc="-15">
                <a:solidFill>
                  <a:srgbClr val="1B2852"/>
                </a:solidFill>
                <a:latin typeface="Futura Md BT" panose="020B0602020204020303" pitchFamily="34" charset="0"/>
                <a:cs typeface="Segoe UI" panose="020B0502040204020203" pitchFamily="34" charset="0"/>
              </a:rPr>
              <a:t>TERIMA KASIH</a:t>
            </a:r>
            <a:endParaRPr lang="en-US" sz="4800" b="1">
              <a:solidFill>
                <a:srgbClr val="1B2852"/>
              </a:solidFill>
              <a:latin typeface="Futura Md BT" panose="020B0602020204020303"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574EA049-D996-3507-BFEC-80B563FB5848}"/>
              </a:ext>
            </a:extLst>
          </p:cNvPr>
          <p:cNvGrpSpPr/>
          <p:nvPr/>
        </p:nvGrpSpPr>
        <p:grpSpPr>
          <a:xfrm>
            <a:off x="772667" y="3710733"/>
            <a:ext cx="7121246" cy="357315"/>
            <a:chOff x="6827520" y="6610786"/>
            <a:chExt cx="5336250" cy="261610"/>
          </a:xfrm>
        </p:grpSpPr>
        <p:sp>
          <p:nvSpPr>
            <p:cNvPr id="14" name="Rectangle 13">
              <a:extLst>
                <a:ext uri="{FF2B5EF4-FFF2-40B4-BE49-F238E27FC236}">
                  <a16:creationId xmlns:a16="http://schemas.microsoft.com/office/drawing/2014/main" id="{7CDAF664-EFBE-9107-590A-A6A87905F269}"/>
                </a:ext>
              </a:extLst>
            </p:cNvPr>
            <p:cNvSpPr/>
            <p:nvPr/>
          </p:nvSpPr>
          <p:spPr>
            <a:xfrm>
              <a:off x="6827520" y="6697736"/>
              <a:ext cx="1322832" cy="47742"/>
            </a:xfrm>
            <a:prstGeom prst="rect">
              <a:avLst/>
            </a:prstGeom>
            <a:solidFill>
              <a:srgbClr val="1B2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250BD509-2C9F-49E7-43CB-A8215154D56D}"/>
                </a:ext>
              </a:extLst>
            </p:cNvPr>
            <p:cNvSpPr/>
            <p:nvPr/>
          </p:nvSpPr>
          <p:spPr>
            <a:xfrm>
              <a:off x="8150352" y="6697736"/>
              <a:ext cx="2639568" cy="47742"/>
            </a:xfrm>
            <a:prstGeom prst="rect">
              <a:avLst/>
            </a:prstGeom>
            <a:gradFill flip="none" rotWithShape="1">
              <a:gsLst>
                <a:gs pos="23000">
                  <a:srgbClr val="FFCA1A"/>
                </a:gs>
                <a:gs pos="71000">
                  <a:srgbClr val="FEE80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4393DC9B-A8D7-06A6-769A-5AE814F4D310}"/>
                </a:ext>
              </a:extLst>
            </p:cNvPr>
            <p:cNvSpPr txBox="1"/>
            <p:nvPr/>
          </p:nvSpPr>
          <p:spPr>
            <a:xfrm>
              <a:off x="10840938" y="6610786"/>
              <a:ext cx="1322832" cy="261610"/>
            </a:xfrm>
            <a:prstGeom prst="rect">
              <a:avLst/>
            </a:prstGeom>
            <a:noFill/>
          </p:spPr>
          <p:txBody>
            <a:bodyPr wrap="square" rtlCol="0">
              <a:spAutoFit/>
            </a:bodyPr>
            <a:lstStyle/>
            <a:p>
              <a:r>
                <a:rPr lang="en-US" sz="1100">
                  <a:solidFill>
                    <a:srgbClr val="1B2852"/>
                  </a:solidFill>
                  <a:latin typeface="DIN Medium" panose="02020500000000000000" pitchFamily="18" charset="0"/>
                </a:rPr>
                <a:t>www.pajak.go.id</a:t>
              </a:r>
              <a:endParaRPr lang="en-ID" sz="1100">
                <a:solidFill>
                  <a:srgbClr val="1B2852"/>
                </a:solidFill>
                <a:latin typeface="DIN Medium" panose="02020500000000000000" pitchFamily="18" charset="0"/>
              </a:endParaRPr>
            </a:p>
          </p:txBody>
        </p:sp>
      </p:grpSp>
    </p:spTree>
    <p:extLst>
      <p:ext uri="{BB962C8B-B14F-4D97-AF65-F5344CB8AC3E}">
        <p14:creationId xmlns:p14="http://schemas.microsoft.com/office/powerpoint/2010/main" val="239181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3B86195-78B3-4242-D060-88C14653B59C}"/>
              </a:ext>
            </a:extLst>
          </p:cNvPr>
          <p:cNvSpPr txBox="1"/>
          <p:nvPr/>
        </p:nvSpPr>
        <p:spPr>
          <a:xfrm>
            <a:off x="353960" y="1490335"/>
            <a:ext cx="11135033" cy="4524315"/>
          </a:xfrm>
          <a:prstGeom prst="rect">
            <a:avLst/>
          </a:prstGeom>
          <a:noFill/>
        </p:spPr>
        <p:txBody>
          <a:bodyPr wrap="square">
            <a:spAutoFit/>
          </a:bodyPr>
          <a:lstStyle/>
          <a:p>
            <a:pPr marL="285750" indent="-285750" algn="just" rtl="0" fontAlgn="base">
              <a:buFont typeface="Wingdings" panose="05000000000000000000" pitchFamily="2" charset="2"/>
              <a:buChar char="q"/>
            </a:pPr>
            <a:r>
              <a:rPr lang="en-US" sz="1800" b="0" i="1" dirty="0" err="1">
                <a:effectLst/>
                <a:latin typeface="Arial" panose="020B0604020202020204" pitchFamily="34" charset="0"/>
              </a:rPr>
              <a:t>Agen</a:t>
            </a:r>
            <a:r>
              <a:rPr lang="en-US" sz="1800" b="0" i="1" dirty="0">
                <a:effectLst/>
                <a:latin typeface="Arial" panose="020B0604020202020204" pitchFamily="34" charset="0"/>
              </a:rPr>
              <a:t> occupancy rate</a:t>
            </a:r>
            <a:r>
              <a:rPr lang="en-US" sz="1800" b="0" i="0" dirty="0">
                <a:effectLst/>
                <a:latin typeface="Arial" panose="020B0604020202020204" pitchFamily="34" charset="0"/>
              </a:rPr>
              <a:t> </a:t>
            </a:r>
            <a:r>
              <a:rPr lang="en-US" sz="1800" b="0" i="0" dirty="0" err="1">
                <a:effectLst/>
                <a:latin typeface="Arial" panose="020B0604020202020204" pitchFamily="34" charset="0"/>
              </a:rPr>
              <a:t>atau</a:t>
            </a:r>
            <a:r>
              <a:rPr lang="en-US" sz="1800" b="0" i="0" dirty="0">
                <a:effectLst/>
                <a:latin typeface="Arial" panose="020B0604020202020204" pitchFamily="34" charset="0"/>
              </a:rPr>
              <a:t> </a:t>
            </a:r>
            <a:r>
              <a:rPr lang="en-US" sz="1800" b="0" i="1" dirty="0">
                <a:effectLst/>
                <a:latin typeface="Arial" panose="020B0604020202020204" pitchFamily="34" charset="0"/>
              </a:rPr>
              <a:t>utilization rate</a:t>
            </a:r>
            <a:r>
              <a:rPr lang="en-US" sz="1800" b="0" i="0" dirty="0">
                <a:effectLst/>
                <a:latin typeface="Arial" panose="020B0604020202020204" pitchFamily="34" charset="0"/>
              </a:rPr>
              <a:t> pada call center </a:t>
            </a:r>
            <a:r>
              <a:rPr lang="en-US" sz="1800" b="0" i="0" dirty="0" err="1">
                <a:effectLst/>
                <a:latin typeface="Arial" panose="020B0604020202020204" pitchFamily="34" charset="0"/>
              </a:rPr>
              <a:t>adalah</a:t>
            </a:r>
            <a:r>
              <a:rPr lang="en-US" sz="1800" b="0" i="0" dirty="0">
                <a:effectLst/>
                <a:latin typeface="Arial" panose="020B0604020202020204" pitchFamily="34" charset="0"/>
              </a:rPr>
              <a:t> </a:t>
            </a:r>
            <a:r>
              <a:rPr lang="en-US" sz="1800" b="0" i="0" dirty="0" err="1">
                <a:effectLst/>
                <a:latin typeface="Arial" panose="020B0604020202020204" pitchFamily="34" charset="0"/>
              </a:rPr>
              <a:t>persentase</a:t>
            </a:r>
            <a:r>
              <a:rPr lang="en-US" sz="1800" b="0" i="0" dirty="0">
                <a:effectLst/>
                <a:latin typeface="Arial" panose="020B0604020202020204" pitchFamily="34" charset="0"/>
              </a:rPr>
              <a:t> </a:t>
            </a:r>
            <a:r>
              <a:rPr lang="en-US" sz="1800" b="0" i="0" dirty="0" err="1">
                <a:effectLst/>
                <a:latin typeface="Arial" panose="020B0604020202020204" pitchFamily="34" charset="0"/>
              </a:rPr>
              <a:t>waktu</a:t>
            </a:r>
            <a:r>
              <a:rPr lang="en-US" sz="1800" b="0" i="0" dirty="0">
                <a:effectLst/>
                <a:latin typeface="Arial" panose="020B0604020202020204" pitchFamily="34" charset="0"/>
              </a:rPr>
              <a:t> </a:t>
            </a:r>
            <a:r>
              <a:rPr lang="en-US" sz="1800" b="0" i="0" dirty="0" err="1">
                <a:effectLst/>
                <a:latin typeface="Arial" panose="020B0604020202020204" pitchFamily="34" charset="0"/>
              </a:rPr>
              <a:t>kerja</a:t>
            </a:r>
            <a:r>
              <a:rPr lang="en-US" sz="1800" b="0" i="0" dirty="0">
                <a:effectLst/>
                <a:latin typeface="Arial" panose="020B0604020202020204" pitchFamily="34" charset="0"/>
              </a:rPr>
              <a:t> yang </a:t>
            </a:r>
            <a:r>
              <a:rPr lang="en-US" sz="1800" b="0" i="0" dirty="0" err="1">
                <a:effectLst/>
                <a:latin typeface="Arial" panose="020B0604020202020204" pitchFamily="34" charset="0"/>
              </a:rPr>
              <a:t>digunakan</a:t>
            </a:r>
            <a:r>
              <a:rPr lang="en-US" sz="1800" b="0" i="0" dirty="0">
                <a:effectLst/>
                <a:latin typeface="Arial" panose="020B0604020202020204" pitchFamily="34" charset="0"/>
              </a:rPr>
              <a:t> oleh </a:t>
            </a:r>
            <a:r>
              <a:rPr lang="en-US" sz="1800" b="0" i="0" dirty="0" err="1">
                <a:effectLst/>
                <a:latin typeface="Arial" panose="020B0604020202020204" pitchFamily="34" charset="0"/>
              </a:rPr>
              <a:t>staf</a:t>
            </a:r>
            <a:r>
              <a:rPr lang="en-US" sz="1800" b="0" i="0" dirty="0">
                <a:effectLst/>
                <a:latin typeface="Arial" panose="020B0604020202020204" pitchFamily="34" charset="0"/>
              </a:rPr>
              <a:t> call center </a:t>
            </a:r>
            <a:r>
              <a:rPr lang="en-US" sz="1800" b="0" i="0" dirty="0" err="1">
                <a:effectLst/>
                <a:latin typeface="Arial" panose="020B0604020202020204" pitchFamily="34" charset="0"/>
              </a:rPr>
              <a:t>untuk</a:t>
            </a:r>
            <a:r>
              <a:rPr lang="en-US" sz="1800" b="0" i="0" dirty="0">
                <a:effectLst/>
                <a:latin typeface="Arial" panose="020B0604020202020204" pitchFamily="34" charset="0"/>
              </a:rPr>
              <a:t> </a:t>
            </a:r>
            <a:r>
              <a:rPr lang="en-US" sz="1800" b="0" i="0" dirty="0" err="1">
                <a:effectLst/>
                <a:latin typeface="Arial" panose="020B0604020202020204" pitchFamily="34" charset="0"/>
              </a:rPr>
              <a:t>menangani</a:t>
            </a:r>
            <a:r>
              <a:rPr lang="en-US" sz="1800" b="0" i="0" dirty="0">
                <a:effectLst/>
                <a:latin typeface="Arial" panose="020B0604020202020204" pitchFamily="34" charset="0"/>
              </a:rPr>
              <a:t> </a:t>
            </a:r>
            <a:r>
              <a:rPr lang="en-US" sz="1800" b="0" i="0" dirty="0" err="1">
                <a:effectLst/>
                <a:latin typeface="Arial" panose="020B0604020202020204" pitchFamily="34" charset="0"/>
              </a:rPr>
              <a:t>panggilan</a:t>
            </a:r>
            <a:r>
              <a:rPr lang="en-US" sz="1800" b="0" i="0" dirty="0">
                <a:effectLst/>
                <a:latin typeface="Arial" panose="020B0604020202020204" pitchFamily="34" charset="0"/>
              </a:rPr>
              <a:t> </a:t>
            </a:r>
            <a:r>
              <a:rPr lang="en-US" sz="1800" b="0" i="0" dirty="0" err="1">
                <a:effectLst/>
                <a:latin typeface="Arial" panose="020B0604020202020204" pitchFamily="34" charset="0"/>
              </a:rPr>
              <a:t>atau</a:t>
            </a:r>
            <a:r>
              <a:rPr lang="en-US" sz="1800" b="0" i="0" dirty="0">
                <a:effectLst/>
                <a:latin typeface="Arial" panose="020B0604020202020204" pitchFamily="34" charset="0"/>
              </a:rPr>
              <a:t> </a:t>
            </a:r>
            <a:r>
              <a:rPr lang="en-US" sz="1800" b="0" i="0" dirty="0" err="1">
                <a:effectLst/>
                <a:latin typeface="Arial" panose="020B0604020202020204" pitchFamily="34" charset="0"/>
              </a:rPr>
              <a:t>tugas</a:t>
            </a:r>
            <a:r>
              <a:rPr lang="en-US" sz="1800" b="0" i="0" dirty="0">
                <a:effectLst/>
                <a:latin typeface="Arial" panose="020B0604020202020204" pitchFamily="34" charset="0"/>
              </a:rPr>
              <a:t> </a:t>
            </a:r>
            <a:r>
              <a:rPr lang="en-US" sz="1800" b="0" i="0" dirty="0" err="1">
                <a:effectLst/>
                <a:latin typeface="Arial" panose="020B0604020202020204" pitchFamily="34" charset="0"/>
              </a:rPr>
              <a:t>lainnya</a:t>
            </a:r>
            <a:r>
              <a:rPr lang="en-US" sz="1800" b="0" i="0" dirty="0">
                <a:effectLst/>
                <a:latin typeface="Arial" panose="020B0604020202020204" pitchFamily="34" charset="0"/>
              </a:rPr>
              <a:t> </a:t>
            </a:r>
            <a:r>
              <a:rPr lang="en-US" sz="1800" b="0" i="0" dirty="0" err="1">
                <a:effectLst/>
                <a:latin typeface="Arial" panose="020B0604020202020204" pitchFamily="34" charset="0"/>
              </a:rPr>
              <a:t>dibandingkan</a:t>
            </a:r>
            <a:r>
              <a:rPr lang="en-US" sz="1800" b="0" i="0" dirty="0">
                <a:effectLst/>
                <a:latin typeface="Arial" panose="020B0604020202020204" pitchFamily="34" charset="0"/>
              </a:rPr>
              <a:t> </a:t>
            </a:r>
            <a:r>
              <a:rPr lang="en-US" sz="1800" b="0" i="0" dirty="0" err="1">
                <a:effectLst/>
                <a:latin typeface="Arial" panose="020B0604020202020204" pitchFamily="34" charset="0"/>
              </a:rPr>
              <a:t>dengan</a:t>
            </a:r>
            <a:r>
              <a:rPr lang="en-US" sz="1800" b="0" i="0" dirty="0">
                <a:effectLst/>
                <a:latin typeface="Arial" panose="020B0604020202020204" pitchFamily="34" charset="0"/>
              </a:rPr>
              <a:t> </a:t>
            </a:r>
            <a:r>
              <a:rPr lang="en-US" sz="1800" b="0" i="0" dirty="0" err="1">
                <a:effectLst/>
                <a:latin typeface="Arial" panose="020B0604020202020204" pitchFamily="34" charset="0"/>
              </a:rPr>
              <a:t>waktu</a:t>
            </a:r>
            <a:r>
              <a:rPr lang="en-US" sz="1800" b="0" i="0" dirty="0">
                <a:effectLst/>
                <a:latin typeface="Arial" panose="020B0604020202020204" pitchFamily="34" charset="0"/>
              </a:rPr>
              <a:t> </a:t>
            </a:r>
            <a:r>
              <a:rPr lang="en-US" sz="1800" b="0" i="0" dirty="0" err="1">
                <a:effectLst/>
                <a:latin typeface="Arial" panose="020B0604020202020204" pitchFamily="34" charset="0"/>
              </a:rPr>
              <a:t>kerja</a:t>
            </a:r>
            <a:r>
              <a:rPr lang="en-US" sz="1800" b="0" i="0" dirty="0">
                <a:effectLst/>
                <a:latin typeface="Arial" panose="020B0604020202020204" pitchFamily="34" charset="0"/>
              </a:rPr>
              <a:t> yang </a:t>
            </a:r>
            <a:r>
              <a:rPr lang="en-US" sz="1800" b="0" i="0" dirty="0" err="1">
                <a:effectLst/>
                <a:latin typeface="Arial" panose="020B0604020202020204" pitchFamily="34" charset="0"/>
              </a:rPr>
              <a:t>tersedia</a:t>
            </a:r>
            <a:r>
              <a:rPr lang="en-US" sz="1800" b="0" i="0" dirty="0">
                <a:effectLst/>
                <a:latin typeface="Arial" panose="020B0604020202020204" pitchFamily="34" charset="0"/>
              </a:rPr>
              <a:t>. </a:t>
            </a:r>
            <a:r>
              <a:rPr lang="en-US" sz="1800" b="0" i="1" dirty="0">
                <a:effectLst/>
                <a:latin typeface="Arial" panose="020B0604020202020204" pitchFamily="34" charset="0"/>
              </a:rPr>
              <a:t>Occupancy rate</a:t>
            </a:r>
            <a:r>
              <a:rPr lang="en-US" sz="1800" b="0" i="0" dirty="0">
                <a:effectLst/>
                <a:latin typeface="Arial" panose="020B0604020202020204" pitchFamily="34" charset="0"/>
              </a:rPr>
              <a:t> </a:t>
            </a:r>
            <a:r>
              <a:rPr lang="en-US" sz="1800" b="0" i="0" dirty="0" err="1">
                <a:effectLst/>
                <a:latin typeface="Arial" panose="020B0604020202020204" pitchFamily="34" charset="0"/>
              </a:rPr>
              <a:t>dihitung</a:t>
            </a:r>
            <a:r>
              <a:rPr lang="en-US" sz="1800" b="0" i="0" dirty="0">
                <a:effectLst/>
                <a:latin typeface="Arial" panose="020B0604020202020204" pitchFamily="34" charset="0"/>
              </a:rPr>
              <a:t> </a:t>
            </a:r>
            <a:r>
              <a:rPr lang="en-US" sz="1800" b="0" i="0" dirty="0" err="1">
                <a:effectLst/>
                <a:latin typeface="Arial" panose="020B0604020202020204" pitchFamily="34" charset="0"/>
              </a:rPr>
              <a:t>dengan</a:t>
            </a:r>
            <a:r>
              <a:rPr lang="en-US" sz="1800" b="0" i="0" dirty="0">
                <a:effectLst/>
                <a:latin typeface="Arial" panose="020B0604020202020204" pitchFamily="34" charset="0"/>
              </a:rPr>
              <a:t> </a:t>
            </a:r>
            <a:r>
              <a:rPr lang="en-US" sz="1800" b="0" i="0" dirty="0" err="1">
                <a:effectLst/>
                <a:latin typeface="Arial" panose="020B0604020202020204" pitchFamily="34" charset="0"/>
              </a:rPr>
              <a:t>membagi</a:t>
            </a:r>
            <a:r>
              <a:rPr lang="en-US" sz="1800" b="0" i="0" dirty="0">
                <a:effectLst/>
                <a:latin typeface="Arial" panose="020B0604020202020204" pitchFamily="34" charset="0"/>
              </a:rPr>
              <a:t> </a:t>
            </a:r>
            <a:r>
              <a:rPr lang="en-US" sz="1800" b="0" i="0" dirty="0" err="1">
                <a:effectLst/>
                <a:latin typeface="Arial" panose="020B0604020202020204" pitchFamily="34" charset="0"/>
              </a:rPr>
              <a:t>jumlah</a:t>
            </a:r>
            <a:r>
              <a:rPr lang="en-US" sz="1800" b="0" i="0" dirty="0">
                <a:effectLst/>
                <a:latin typeface="Arial" panose="020B0604020202020204" pitchFamily="34" charset="0"/>
              </a:rPr>
              <a:t> </a:t>
            </a:r>
            <a:r>
              <a:rPr lang="en-US" sz="1800" b="0" i="0" dirty="0" err="1">
                <a:effectLst/>
                <a:latin typeface="Arial" panose="020B0604020202020204" pitchFamily="34" charset="0"/>
              </a:rPr>
              <a:t>waktu</a:t>
            </a:r>
            <a:r>
              <a:rPr lang="en-US" sz="1800" b="0" i="0" dirty="0">
                <a:effectLst/>
                <a:latin typeface="Arial" panose="020B0604020202020204" pitchFamily="34" charset="0"/>
              </a:rPr>
              <a:t> yang </a:t>
            </a:r>
            <a:r>
              <a:rPr lang="en-US" sz="1800" b="0" i="0" dirty="0" err="1">
                <a:effectLst/>
                <a:latin typeface="Arial" panose="020B0604020202020204" pitchFamily="34" charset="0"/>
              </a:rPr>
              <a:t>digunakan</a:t>
            </a:r>
            <a:r>
              <a:rPr lang="en-US" sz="1800" b="0" i="0" dirty="0">
                <a:effectLst/>
                <a:latin typeface="Arial" panose="020B0604020202020204" pitchFamily="34" charset="0"/>
              </a:rPr>
              <a:t> </a:t>
            </a:r>
            <a:r>
              <a:rPr lang="en-US" sz="1800" b="0" i="0" dirty="0" err="1">
                <a:effectLst/>
                <a:latin typeface="Arial" panose="020B0604020202020204" pitchFamily="34" charset="0"/>
              </a:rPr>
              <a:t>untuk</a:t>
            </a:r>
            <a:r>
              <a:rPr lang="en-US" sz="1800" b="0" i="0" dirty="0">
                <a:effectLst/>
                <a:latin typeface="Arial" panose="020B0604020202020204" pitchFamily="34" charset="0"/>
              </a:rPr>
              <a:t> </a:t>
            </a:r>
            <a:r>
              <a:rPr lang="en-US" sz="1800" b="0" i="0" dirty="0" err="1">
                <a:effectLst/>
                <a:latin typeface="Arial" panose="020B0604020202020204" pitchFamily="34" charset="0"/>
              </a:rPr>
              <a:t>menangani</a:t>
            </a:r>
            <a:r>
              <a:rPr lang="en-US" sz="1800" b="0" i="0" dirty="0">
                <a:effectLst/>
                <a:latin typeface="Arial" panose="020B0604020202020204" pitchFamily="34" charset="0"/>
              </a:rPr>
              <a:t> </a:t>
            </a:r>
            <a:r>
              <a:rPr lang="en-US" sz="1800" b="0" i="0" dirty="0" err="1">
                <a:effectLst/>
                <a:latin typeface="Arial" panose="020B0604020202020204" pitchFamily="34" charset="0"/>
              </a:rPr>
              <a:t>panggilan</a:t>
            </a:r>
            <a:r>
              <a:rPr lang="en-US" sz="1800" b="0" i="0" dirty="0">
                <a:effectLst/>
                <a:latin typeface="Arial" panose="020B0604020202020204" pitchFamily="34" charset="0"/>
              </a:rPr>
              <a:t> </a:t>
            </a:r>
            <a:r>
              <a:rPr lang="en-US" sz="1800" b="0" i="0" dirty="0" err="1">
                <a:effectLst/>
                <a:latin typeface="Arial" panose="020B0604020202020204" pitchFamily="34" charset="0"/>
              </a:rPr>
              <a:t>dengan</a:t>
            </a:r>
            <a:r>
              <a:rPr lang="en-US" sz="1800" b="0" i="0" dirty="0">
                <a:effectLst/>
                <a:latin typeface="Arial" panose="020B0604020202020204" pitchFamily="34" charset="0"/>
              </a:rPr>
              <a:t> total </a:t>
            </a:r>
            <a:r>
              <a:rPr lang="en-US" sz="1800" b="0" i="0" dirty="0" err="1">
                <a:effectLst/>
                <a:latin typeface="Arial" panose="020B0604020202020204" pitchFamily="34" charset="0"/>
              </a:rPr>
              <a:t>waktu</a:t>
            </a:r>
            <a:r>
              <a:rPr lang="en-US" sz="1800" b="0" i="0" dirty="0">
                <a:effectLst/>
                <a:latin typeface="Arial" panose="020B0604020202020204" pitchFamily="34" charset="0"/>
              </a:rPr>
              <a:t> </a:t>
            </a:r>
            <a:r>
              <a:rPr lang="en-US" sz="1800" b="0" i="0" dirty="0" err="1">
                <a:effectLst/>
                <a:latin typeface="Arial" panose="020B0604020202020204" pitchFamily="34" charset="0"/>
              </a:rPr>
              <a:t>kerja</a:t>
            </a:r>
            <a:r>
              <a:rPr lang="en-US" sz="1800" b="0" i="0" dirty="0">
                <a:effectLst/>
                <a:latin typeface="Arial" panose="020B0604020202020204" pitchFamily="34" charset="0"/>
              </a:rPr>
              <a:t> </a:t>
            </a:r>
            <a:r>
              <a:rPr lang="en-US" sz="1800" b="0" i="0" dirty="0" err="1">
                <a:effectLst/>
                <a:latin typeface="Arial" panose="020B0604020202020204" pitchFamily="34" charset="0"/>
              </a:rPr>
              <a:t>staf</a:t>
            </a:r>
            <a:r>
              <a:rPr lang="en-US" sz="1800" b="0" i="0" dirty="0">
                <a:effectLst/>
                <a:latin typeface="Arial" panose="020B0604020202020204" pitchFamily="34" charset="0"/>
              </a:rPr>
              <a:t> call center </a:t>
            </a:r>
            <a:r>
              <a:rPr lang="en-US" sz="1800" b="0" i="0" dirty="0" err="1">
                <a:effectLst/>
                <a:latin typeface="Arial" panose="020B0604020202020204" pitchFamily="34" charset="0"/>
              </a:rPr>
              <a:t>dalam</a:t>
            </a:r>
            <a:r>
              <a:rPr lang="en-US" sz="1800" b="0" i="0" dirty="0">
                <a:effectLst/>
                <a:latin typeface="Arial" panose="020B0604020202020204" pitchFamily="34" charset="0"/>
              </a:rPr>
              <a:t> </a:t>
            </a:r>
            <a:r>
              <a:rPr lang="en-US" sz="1800" b="0" i="0" dirty="0" err="1">
                <a:effectLst/>
                <a:latin typeface="Arial" panose="020B0604020202020204" pitchFamily="34" charset="0"/>
              </a:rPr>
              <a:t>sehari</a:t>
            </a:r>
            <a:r>
              <a:rPr lang="en-US" sz="1800" b="0" i="0" dirty="0">
                <a:effectLst/>
                <a:latin typeface="Arial" panose="020B0604020202020204" pitchFamily="34" charset="0"/>
              </a:rPr>
              <a:t>, </a:t>
            </a:r>
            <a:r>
              <a:rPr lang="en-US" sz="1800" b="0" i="0" dirty="0" err="1">
                <a:effectLst/>
                <a:latin typeface="Arial" panose="020B0604020202020204" pitchFamily="34" charset="0"/>
              </a:rPr>
              <a:t>dikali</a:t>
            </a:r>
            <a:r>
              <a:rPr lang="en-US" sz="1800" b="0" i="0" dirty="0">
                <a:effectLst/>
                <a:latin typeface="Arial" panose="020B0604020202020204" pitchFamily="34" charset="0"/>
              </a:rPr>
              <a:t> </a:t>
            </a:r>
            <a:r>
              <a:rPr lang="en-US" sz="1800" b="0" i="0" dirty="0" err="1">
                <a:effectLst/>
                <a:latin typeface="Arial" panose="020B0604020202020204" pitchFamily="34" charset="0"/>
              </a:rPr>
              <a:t>dengan</a:t>
            </a:r>
            <a:r>
              <a:rPr lang="en-US" sz="1800" b="0" i="0" dirty="0">
                <a:effectLst/>
                <a:latin typeface="Arial" panose="020B0604020202020204" pitchFamily="34" charset="0"/>
              </a:rPr>
              <a:t> 100%.  </a:t>
            </a:r>
          </a:p>
          <a:p>
            <a:pPr algn="just" rtl="0" fontAlgn="base"/>
            <a:endParaRPr lang="en-US" b="0" i="0" dirty="0">
              <a:effectLst/>
            </a:endParaRPr>
          </a:p>
          <a:p>
            <a:pPr marL="285750" indent="-285750" algn="just" rtl="0" fontAlgn="base">
              <a:buFont typeface="Wingdings" panose="05000000000000000000" pitchFamily="2" charset="2"/>
              <a:buChar char="q"/>
            </a:pPr>
            <a:r>
              <a:rPr lang="en-US" sz="1800" b="0" i="0" dirty="0" err="1">
                <a:effectLst/>
                <a:latin typeface="Arial" panose="020B0604020202020204" pitchFamily="34" charset="0"/>
              </a:rPr>
              <a:t>Rumus</a:t>
            </a:r>
            <a:r>
              <a:rPr lang="en-US" sz="1800" b="0" i="0" dirty="0">
                <a:effectLst/>
                <a:latin typeface="Arial" panose="020B0604020202020204" pitchFamily="34" charset="0"/>
              </a:rPr>
              <a:t> </a:t>
            </a:r>
            <a:r>
              <a:rPr lang="en-US" sz="1800" b="0" i="0" dirty="0" err="1">
                <a:effectLst/>
                <a:latin typeface="Arial" panose="020B0604020202020204" pitchFamily="34" charset="0"/>
              </a:rPr>
              <a:t>untuk</a:t>
            </a:r>
            <a:r>
              <a:rPr lang="en-US" sz="1800" b="0" i="0" dirty="0">
                <a:effectLst/>
                <a:latin typeface="Arial" panose="020B0604020202020204" pitchFamily="34" charset="0"/>
              </a:rPr>
              <a:t> </a:t>
            </a:r>
            <a:r>
              <a:rPr lang="en-US" sz="1800" b="0" i="0" dirty="0" err="1">
                <a:effectLst/>
                <a:latin typeface="Arial" panose="020B0604020202020204" pitchFamily="34" charset="0"/>
              </a:rPr>
              <a:t>mengitung</a:t>
            </a:r>
            <a:r>
              <a:rPr lang="en-US" sz="1800" b="0" i="0" dirty="0">
                <a:effectLst/>
                <a:latin typeface="Arial" panose="020B0604020202020204" pitchFamily="34" charset="0"/>
              </a:rPr>
              <a:t> </a:t>
            </a:r>
            <a:r>
              <a:rPr lang="en-US" sz="1800" b="0" i="1" dirty="0" err="1">
                <a:effectLst/>
                <a:latin typeface="Arial" panose="020B0604020202020204" pitchFamily="34" charset="0"/>
              </a:rPr>
              <a:t>Agen</a:t>
            </a:r>
            <a:r>
              <a:rPr lang="en-US" sz="1800" b="0" i="1" dirty="0">
                <a:effectLst/>
                <a:latin typeface="Arial" panose="020B0604020202020204" pitchFamily="34" charset="0"/>
              </a:rPr>
              <a:t> Occupancy Rate</a:t>
            </a:r>
            <a:r>
              <a:rPr lang="en-US" sz="1800" b="0" i="0" dirty="0">
                <a:effectLst/>
                <a:latin typeface="Arial" panose="020B0604020202020204" pitchFamily="34" charset="0"/>
              </a:rPr>
              <a:t> di Kantor </a:t>
            </a:r>
            <a:r>
              <a:rPr lang="en-US" sz="1800" b="0" i="0" dirty="0" err="1">
                <a:effectLst/>
                <a:latin typeface="Arial" panose="020B0604020202020204" pitchFamily="34" charset="0"/>
              </a:rPr>
              <a:t>Layanan</a:t>
            </a:r>
            <a:r>
              <a:rPr lang="en-US" sz="1800" b="0" i="0" dirty="0">
                <a:effectLst/>
                <a:latin typeface="Arial" panose="020B0604020202020204" pitchFamily="34" charset="0"/>
              </a:rPr>
              <a:t> </a:t>
            </a:r>
            <a:r>
              <a:rPr lang="en-US" sz="1800" b="0" i="0" dirty="0" err="1">
                <a:effectLst/>
                <a:latin typeface="Arial" panose="020B0604020202020204" pitchFamily="34" charset="0"/>
              </a:rPr>
              <a:t>Informasi</a:t>
            </a:r>
            <a:r>
              <a:rPr lang="en-US" sz="1800" b="0" i="0" dirty="0">
                <a:effectLst/>
                <a:latin typeface="Arial" panose="020B0604020202020204" pitchFamily="34" charset="0"/>
              </a:rPr>
              <a:t> dan </a:t>
            </a:r>
            <a:r>
              <a:rPr lang="en-US" sz="1800" b="0" i="0" dirty="0" err="1">
                <a:effectLst/>
                <a:latin typeface="Arial" panose="020B0604020202020204" pitchFamily="34" charset="0"/>
              </a:rPr>
              <a:t>Pengaduan</a:t>
            </a:r>
            <a:r>
              <a:rPr lang="en-US" sz="1800" b="0" i="0" dirty="0">
                <a:effectLst/>
                <a:latin typeface="Arial" panose="020B0604020202020204" pitchFamily="34" charset="0"/>
              </a:rPr>
              <a:t> DJP (KLIP DJP) </a:t>
            </a:r>
            <a:r>
              <a:rPr lang="en-US" sz="1800" b="0" i="0" dirty="0" err="1">
                <a:effectLst/>
                <a:latin typeface="Arial" panose="020B0604020202020204" pitchFamily="34" charset="0"/>
              </a:rPr>
              <a:t>adalah</a:t>
            </a:r>
            <a:r>
              <a:rPr lang="en-US" sz="1800" b="0" i="0" dirty="0">
                <a:effectLst/>
                <a:latin typeface="Arial" panose="020B0604020202020204" pitchFamily="34" charset="0"/>
              </a:rPr>
              <a:t> </a:t>
            </a:r>
            <a:r>
              <a:rPr lang="en-US" sz="1800" b="0" i="0" dirty="0" err="1">
                <a:effectLst/>
                <a:latin typeface="Arial" panose="020B0604020202020204" pitchFamily="34" charset="0"/>
              </a:rPr>
              <a:t>sebagai</a:t>
            </a:r>
            <a:r>
              <a:rPr lang="en-US" sz="1800" b="0" i="0" dirty="0">
                <a:effectLst/>
                <a:latin typeface="Arial" panose="020B0604020202020204" pitchFamily="34" charset="0"/>
              </a:rPr>
              <a:t> </a:t>
            </a:r>
            <a:r>
              <a:rPr lang="en-US" sz="1800" b="0" i="0" dirty="0" err="1">
                <a:effectLst/>
                <a:latin typeface="Arial" panose="020B0604020202020204" pitchFamily="34" charset="0"/>
              </a:rPr>
              <a:t>berikut</a:t>
            </a:r>
            <a:r>
              <a:rPr lang="en-US" sz="1800" b="0" i="0" dirty="0">
                <a:effectLst/>
                <a:latin typeface="Arial" panose="020B0604020202020204" pitchFamily="34" charset="0"/>
              </a:rPr>
              <a:t>: </a:t>
            </a:r>
            <a:endParaRPr lang="en-US" b="0" i="0" dirty="0">
              <a:effectLst/>
            </a:endParaRPr>
          </a:p>
          <a:p>
            <a:pPr algn="just" rtl="0" fontAlgn="base"/>
            <a:r>
              <a:rPr lang="en-US" sz="1800" b="0" i="1" dirty="0">
                <a:effectLst/>
                <a:latin typeface="Arial" panose="020B0604020202020204" pitchFamily="34" charset="0"/>
              </a:rPr>
              <a:t>	</a:t>
            </a:r>
            <a:r>
              <a:rPr lang="en-US" sz="1800" b="0" i="1" dirty="0" err="1">
                <a:effectLst/>
                <a:latin typeface="Arial" panose="020B0604020202020204" pitchFamily="34" charset="0"/>
              </a:rPr>
              <a:t>Agen</a:t>
            </a:r>
            <a:r>
              <a:rPr lang="en-US" sz="1800" b="0" i="1" dirty="0">
                <a:effectLst/>
                <a:latin typeface="Arial" panose="020B0604020202020204" pitchFamily="34" charset="0"/>
              </a:rPr>
              <a:t> Occupancy Rate</a:t>
            </a:r>
            <a:r>
              <a:rPr lang="en-US" sz="1800" b="0" i="0" dirty="0">
                <a:effectLst/>
                <a:latin typeface="Arial" panose="020B0604020202020204" pitchFamily="34" charset="0"/>
              </a:rPr>
              <a:t> =	 </a:t>
            </a:r>
            <a:r>
              <a:rPr lang="en-US" sz="1800" b="0" i="0" u="sng" dirty="0">
                <a:effectLst/>
                <a:latin typeface="Arial" panose="020B0604020202020204" pitchFamily="34" charset="0"/>
              </a:rPr>
              <a:t>(</a:t>
            </a:r>
            <a:r>
              <a:rPr lang="en-US" sz="1800" b="0" i="1" u="sng" dirty="0">
                <a:effectLst/>
                <a:latin typeface="Arial" panose="020B0604020202020204" pitchFamily="34" charset="0"/>
              </a:rPr>
              <a:t>Active Time Duration</a:t>
            </a:r>
            <a:r>
              <a:rPr lang="en-US" sz="1800" b="0" i="0" u="sng" dirty="0">
                <a:effectLst/>
                <a:latin typeface="Arial" panose="020B0604020202020204" pitchFamily="34" charset="0"/>
              </a:rPr>
              <a:t> + </a:t>
            </a:r>
            <a:r>
              <a:rPr lang="en-US" sz="1800" b="0" i="1" u="sng" dirty="0">
                <a:effectLst/>
                <a:latin typeface="Arial" panose="020B0604020202020204" pitchFamily="34" charset="0"/>
              </a:rPr>
              <a:t>Hold Duration</a:t>
            </a:r>
            <a:r>
              <a:rPr lang="en-US" sz="1800" b="0" i="0" u="sng" dirty="0">
                <a:effectLst/>
                <a:latin typeface="Arial" panose="020B0604020202020204" pitchFamily="34" charset="0"/>
              </a:rPr>
              <a:t> + </a:t>
            </a:r>
            <a:r>
              <a:rPr lang="en-US" sz="1800" b="0" i="1" u="sng" dirty="0">
                <a:effectLst/>
                <a:latin typeface="Arial" panose="020B0604020202020204" pitchFamily="34" charset="0"/>
              </a:rPr>
              <a:t>ACW Duration</a:t>
            </a:r>
            <a:r>
              <a:rPr lang="en-US" sz="1800" b="0" i="0" u="sng" dirty="0">
                <a:effectLst/>
                <a:latin typeface="Arial" panose="020B0604020202020204" pitchFamily="34" charset="0"/>
              </a:rPr>
              <a:t>)</a:t>
            </a:r>
            <a:r>
              <a:rPr lang="en-US" sz="1800" b="0" i="0" dirty="0">
                <a:effectLst/>
                <a:latin typeface="Arial" panose="020B0604020202020204" pitchFamily="34" charset="0"/>
              </a:rPr>
              <a:t> </a:t>
            </a:r>
            <a:endParaRPr lang="en-US" b="0" i="0" dirty="0">
              <a:effectLst/>
            </a:endParaRPr>
          </a:p>
          <a:p>
            <a:pPr algn="just" rtl="0" fontAlgn="base"/>
            <a:r>
              <a:rPr lang="en-US" sz="1800" b="0" i="0" dirty="0">
                <a:effectLst/>
                <a:latin typeface="Arial" panose="020B0604020202020204" pitchFamily="34" charset="0"/>
              </a:rPr>
              <a:t>		</a:t>
            </a:r>
            <a:r>
              <a:rPr lang="en-US" dirty="0">
                <a:latin typeface="Arial" panose="020B0604020202020204" pitchFamily="34" charset="0"/>
              </a:rPr>
              <a:t>			</a:t>
            </a:r>
            <a:r>
              <a:rPr lang="en-US" sz="1800" b="0" i="0" dirty="0">
                <a:effectLst/>
                <a:latin typeface="Arial" panose="020B0604020202020204" pitchFamily="34" charset="0"/>
              </a:rPr>
              <a:t>(</a:t>
            </a:r>
            <a:r>
              <a:rPr lang="en-US" sz="1800" b="0" i="1" dirty="0">
                <a:effectLst/>
                <a:latin typeface="Arial" panose="020B0604020202020204" pitchFamily="34" charset="0"/>
              </a:rPr>
              <a:t>Logon Duration</a:t>
            </a:r>
            <a:r>
              <a:rPr lang="en-US" sz="1800" b="0" i="0" dirty="0">
                <a:effectLst/>
                <a:latin typeface="Arial" panose="020B0604020202020204" pitchFamily="34" charset="0"/>
              </a:rPr>
              <a:t> - </a:t>
            </a:r>
            <a:r>
              <a:rPr lang="en-US" sz="1800" b="0" i="1" dirty="0">
                <a:effectLst/>
                <a:latin typeface="Arial" panose="020B0604020202020204" pitchFamily="34" charset="0"/>
              </a:rPr>
              <a:t>Not Ready Time Duration</a:t>
            </a:r>
            <a:r>
              <a:rPr lang="en-US" sz="1800" b="0" i="0" dirty="0">
                <a:effectLst/>
                <a:latin typeface="Arial" panose="020B0604020202020204" pitchFamily="34" charset="0"/>
              </a:rPr>
              <a:t>) </a:t>
            </a:r>
          </a:p>
          <a:p>
            <a:pPr algn="just" rtl="0" fontAlgn="base"/>
            <a:endParaRPr lang="en-US" dirty="0">
              <a:latin typeface="Arial" panose="020B0604020202020204" pitchFamily="34" charset="0"/>
            </a:endParaRPr>
          </a:p>
          <a:p>
            <a:pPr marL="285750" indent="-285750" algn="just" rtl="0" fontAlgn="base">
              <a:buFont typeface="Wingdings" panose="05000000000000000000" pitchFamily="2" charset="2"/>
              <a:buChar char="q"/>
            </a:pPr>
            <a:r>
              <a:rPr lang="en-US" dirty="0">
                <a:latin typeface="Arial" panose="020B0604020202020204" pitchFamily="34" charset="0"/>
              </a:rPr>
              <a:t>T</a:t>
            </a:r>
            <a:r>
              <a:rPr lang="en-US" sz="1800" dirty="0">
                <a:effectLst/>
                <a:latin typeface="Arial" panose="020B0604020202020204" pitchFamily="34" charset="0"/>
              </a:rPr>
              <a:t>arget </a:t>
            </a:r>
            <a:r>
              <a:rPr lang="en-US" sz="1800" dirty="0" err="1">
                <a:effectLst/>
                <a:latin typeface="Arial" panose="020B0604020202020204" pitchFamily="34" charset="0"/>
              </a:rPr>
              <a:t>Indeks</a:t>
            </a:r>
            <a:r>
              <a:rPr lang="en-US" sz="1800" dirty="0">
                <a:effectLst/>
                <a:latin typeface="Arial" panose="020B0604020202020204" pitchFamily="34" charset="0"/>
              </a:rPr>
              <a:t> </a:t>
            </a:r>
            <a:r>
              <a:rPr lang="en-US" sz="1800" dirty="0" err="1">
                <a:effectLst/>
                <a:latin typeface="Arial" panose="020B0604020202020204" pitchFamily="34" charset="0"/>
              </a:rPr>
              <a:t>Okupansi</a:t>
            </a:r>
            <a:r>
              <a:rPr lang="en-US" sz="1800" dirty="0">
                <a:effectLst/>
                <a:latin typeface="Arial" panose="020B0604020202020204" pitchFamily="34" charset="0"/>
              </a:rPr>
              <a:t> </a:t>
            </a:r>
            <a:r>
              <a:rPr lang="en-US" sz="1800" dirty="0" err="1">
                <a:effectLst/>
                <a:latin typeface="Arial" panose="020B0604020202020204" pitchFamily="34" charset="0"/>
              </a:rPr>
              <a:t>Layanan</a:t>
            </a:r>
            <a:r>
              <a:rPr lang="en-US" sz="1800" dirty="0">
                <a:effectLst/>
                <a:latin typeface="Arial" panose="020B0604020202020204" pitchFamily="34" charset="0"/>
              </a:rPr>
              <a:t> </a:t>
            </a:r>
            <a:r>
              <a:rPr lang="en-US" sz="1800" dirty="0" err="1">
                <a:effectLst/>
                <a:latin typeface="Arial" panose="020B0604020202020204" pitchFamily="34" charset="0"/>
              </a:rPr>
              <a:t>Telepon</a:t>
            </a:r>
            <a:r>
              <a:rPr lang="en-US" sz="1800" dirty="0">
                <a:effectLst/>
                <a:latin typeface="Arial" panose="020B0604020202020204" pitchFamily="34" charset="0"/>
              </a:rPr>
              <a:t> </a:t>
            </a:r>
            <a:r>
              <a:rPr lang="en-US" sz="1800" dirty="0" err="1">
                <a:effectLst/>
                <a:latin typeface="Arial" panose="020B0604020202020204" pitchFamily="34" charset="0"/>
              </a:rPr>
              <a:t>tahun</a:t>
            </a:r>
            <a:r>
              <a:rPr lang="en-US" sz="1800" dirty="0">
                <a:effectLst/>
                <a:latin typeface="Arial" panose="020B0604020202020204" pitchFamily="34" charset="0"/>
              </a:rPr>
              <a:t> 2022 </a:t>
            </a:r>
            <a:r>
              <a:rPr lang="en-US" sz="1800" dirty="0" err="1">
                <a:effectLst/>
                <a:latin typeface="Arial" panose="020B0604020202020204" pitchFamily="34" charset="0"/>
              </a:rPr>
              <a:t>adalah</a:t>
            </a:r>
            <a:r>
              <a:rPr lang="en-US" sz="1800" dirty="0">
                <a:effectLst/>
                <a:latin typeface="Arial" panose="020B0604020202020204" pitchFamily="34" charset="0"/>
              </a:rPr>
              <a:t> 60%</a:t>
            </a:r>
          </a:p>
          <a:p>
            <a:pPr marL="285750" indent="-285750" algn="just" rtl="0" fontAlgn="base">
              <a:buFont typeface="Wingdings" panose="05000000000000000000" pitchFamily="2" charset="2"/>
              <a:buChar char="q"/>
            </a:pPr>
            <a:r>
              <a:rPr lang="en-US" sz="1800" dirty="0" err="1">
                <a:effectLst/>
                <a:latin typeface="Arial" panose="020B0604020202020204" pitchFamily="34" charset="0"/>
              </a:rPr>
              <a:t>Berdasarkan</a:t>
            </a:r>
            <a:r>
              <a:rPr lang="en-US" sz="1800" dirty="0">
                <a:effectLst/>
                <a:latin typeface="Arial" panose="020B0604020202020204" pitchFamily="34" charset="0"/>
              </a:rPr>
              <a:t> </a:t>
            </a:r>
            <a:r>
              <a:rPr lang="en-US" sz="1800" dirty="0" err="1">
                <a:effectLst/>
                <a:latin typeface="Arial" panose="020B0604020202020204" pitchFamily="34" charset="0"/>
              </a:rPr>
              <a:t>keterangan</a:t>
            </a:r>
            <a:r>
              <a:rPr lang="en-US" sz="1800" dirty="0">
                <a:effectLst/>
                <a:latin typeface="Arial" panose="020B0604020202020204" pitchFamily="34" charset="0"/>
              </a:rPr>
              <a:t> Bapak Andy </a:t>
            </a:r>
            <a:r>
              <a:rPr lang="en-US" sz="1800" dirty="0" err="1">
                <a:effectLst/>
                <a:latin typeface="Arial" panose="020B0604020202020204" pitchFamily="34" charset="0"/>
              </a:rPr>
              <a:t>Anugrah</a:t>
            </a:r>
            <a:r>
              <a:rPr lang="en-US" sz="1800" dirty="0">
                <a:effectLst/>
                <a:latin typeface="Arial" panose="020B0604020202020204" pitchFamily="34" charset="0"/>
              </a:rPr>
              <a:t>, </a:t>
            </a:r>
            <a:r>
              <a:rPr lang="en-US" sz="1800" i="1" dirty="0">
                <a:effectLst/>
                <a:latin typeface="Arial" panose="020B0604020202020204" pitchFamily="34" charset="0"/>
              </a:rPr>
              <a:t>Chairman of Indonesia Contact Center Association </a:t>
            </a:r>
            <a:r>
              <a:rPr lang="en-US" sz="1800" dirty="0">
                <a:effectLst/>
                <a:latin typeface="Arial" panose="020B0604020202020204" pitchFamily="34" charset="0"/>
              </a:rPr>
              <a:t>(ICCA), </a:t>
            </a:r>
            <a:r>
              <a:rPr lang="en-US" sz="1800" i="1" dirty="0">
                <a:effectLst/>
                <a:latin typeface="Arial" panose="020B0604020202020204" pitchFamily="34" charset="0"/>
              </a:rPr>
              <a:t>occupancy rate</a:t>
            </a:r>
            <a:r>
              <a:rPr lang="en-US" sz="1800" dirty="0">
                <a:effectLst/>
                <a:latin typeface="Arial" panose="020B0604020202020204" pitchFamily="34" charset="0"/>
              </a:rPr>
              <a:t> yang ideal </a:t>
            </a:r>
            <a:r>
              <a:rPr lang="en-US" sz="1800" dirty="0" err="1">
                <a:effectLst/>
                <a:latin typeface="Arial" panose="020B0604020202020204" pitchFamily="34" charset="0"/>
              </a:rPr>
              <a:t>dalam</a:t>
            </a:r>
            <a:r>
              <a:rPr lang="en-US" sz="1800" dirty="0">
                <a:effectLst/>
                <a:latin typeface="Arial" panose="020B0604020202020204" pitchFamily="34" charset="0"/>
              </a:rPr>
              <a:t> </a:t>
            </a:r>
            <a:r>
              <a:rPr lang="en-US" sz="1800" dirty="0" err="1">
                <a:effectLst/>
                <a:latin typeface="Arial" panose="020B0604020202020204" pitchFamily="34" charset="0"/>
              </a:rPr>
              <a:t>rentang</a:t>
            </a:r>
            <a:r>
              <a:rPr lang="en-US" sz="1800" dirty="0">
                <a:effectLst/>
                <a:latin typeface="Arial" panose="020B0604020202020204" pitchFamily="34" charset="0"/>
              </a:rPr>
              <a:t> 60% – 80%</a:t>
            </a:r>
          </a:p>
          <a:p>
            <a:pPr marL="285750" indent="-285750" algn="just" rtl="0" fontAlgn="base">
              <a:buFont typeface="Wingdings" panose="05000000000000000000" pitchFamily="2" charset="2"/>
              <a:buChar char="q"/>
            </a:pPr>
            <a:r>
              <a:rPr lang="id-ID" sz="1800" dirty="0">
                <a:effectLst/>
                <a:latin typeface="Arial" panose="020B0604020202020204" pitchFamily="34" charset="0"/>
                <a:ea typeface="Arial" panose="020B0604020202020204" pitchFamily="34" charset="0"/>
              </a:rPr>
              <a:t>Beberapa alasan pentingnya </a:t>
            </a:r>
            <a:r>
              <a:rPr lang="id-ID" sz="1800" i="1" dirty="0">
                <a:effectLst/>
                <a:latin typeface="Arial" panose="020B0604020202020204" pitchFamily="34" charset="0"/>
                <a:ea typeface="Arial" panose="020B0604020202020204" pitchFamily="34" charset="0"/>
              </a:rPr>
              <a:t>occupancy rate</a:t>
            </a:r>
            <a:r>
              <a:rPr lang="id-ID" sz="1800" dirty="0">
                <a:effectLst/>
                <a:latin typeface="Arial" panose="020B0604020202020204" pitchFamily="34" charset="0"/>
                <a:ea typeface="Arial" panose="020B0604020202020204" pitchFamily="34" charset="0"/>
              </a:rPr>
              <a:t> dalam</a:t>
            </a:r>
            <a:r>
              <a:rPr lang="id-ID" sz="1800" i="1" dirty="0">
                <a:effectLst/>
                <a:latin typeface="Arial" panose="020B0604020202020204" pitchFamily="34" charset="0"/>
                <a:ea typeface="Arial" panose="020B0604020202020204" pitchFamily="34" charset="0"/>
              </a:rPr>
              <a:t> call center </a:t>
            </a:r>
            <a:r>
              <a:rPr lang="id-ID" sz="1800" dirty="0">
                <a:effectLst/>
                <a:latin typeface="Arial" panose="020B0604020202020204" pitchFamily="34" charset="0"/>
                <a:ea typeface="Arial" panose="020B0604020202020204" pitchFamily="34" charset="0"/>
              </a:rPr>
              <a:t>adalah:</a:t>
            </a:r>
            <a:r>
              <a:rPr lang="en-US" dirty="0">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Menentukan tingkat produktivitas</a:t>
            </a:r>
            <a:r>
              <a:rPr lang="en-US" dirty="0">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Menentukan kualitas layanan</a:t>
            </a:r>
            <a:r>
              <a:rPr lang="en-US" dirty="0">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Membantu dalam perencanaan beban kerja</a:t>
            </a:r>
            <a:r>
              <a:rPr lang="en-US" dirty="0">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Membantu mengevaluasi performa agen</a:t>
            </a:r>
            <a:r>
              <a:rPr lang="en-US" dirty="0">
                <a:latin typeface="Arial" panose="020B0604020202020204" pitchFamily="34" charset="0"/>
                <a:ea typeface="Arial" panose="020B0604020202020204" pitchFamily="34" charset="0"/>
              </a:rPr>
              <a:t>, </a:t>
            </a:r>
            <a:r>
              <a:rPr lang="id-ID" sz="1800" dirty="0">
                <a:effectLst/>
                <a:latin typeface="Arial" panose="020B0604020202020204" pitchFamily="34" charset="0"/>
                <a:ea typeface="Arial" panose="020B0604020202020204" pitchFamily="34" charset="0"/>
              </a:rPr>
              <a:t>Membantu dalam menentukan strategi bisnis</a:t>
            </a:r>
            <a:r>
              <a:rPr lang="en-US" dirty="0">
                <a:latin typeface="Arial" panose="020B0604020202020204" pitchFamily="34" charset="0"/>
                <a:ea typeface="Arial" panose="020B0604020202020204" pitchFamily="34" charset="0"/>
              </a:rPr>
              <a:t>.</a:t>
            </a:r>
            <a:endParaRPr lang="en-US" b="0" i="0" dirty="0">
              <a:effectLst/>
            </a:endParaRPr>
          </a:p>
        </p:txBody>
      </p:sp>
      <p:sp>
        <p:nvSpPr>
          <p:cNvPr id="2" name="Rectangle: Rounded Corners 1">
            <a:extLst>
              <a:ext uri="{FF2B5EF4-FFF2-40B4-BE49-F238E27FC236}">
                <a16:creationId xmlns:a16="http://schemas.microsoft.com/office/drawing/2014/main" id="{CD8B9ECE-4B29-E2AD-E294-60266FAEB550}"/>
              </a:ext>
            </a:extLst>
          </p:cNvPr>
          <p:cNvSpPr/>
          <p:nvPr/>
        </p:nvSpPr>
        <p:spPr>
          <a:xfrm>
            <a:off x="3404520" y="462697"/>
            <a:ext cx="8698992" cy="761218"/>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3EAE72C1-DD34-8EE4-C426-EC2C29C92536}"/>
              </a:ext>
            </a:extLst>
          </p:cNvPr>
          <p:cNvSpPr txBox="1"/>
          <p:nvPr/>
        </p:nvSpPr>
        <p:spPr>
          <a:xfrm>
            <a:off x="3404520" y="462697"/>
            <a:ext cx="8698992" cy="584775"/>
          </a:xfrm>
          <a:prstGeom prst="rect">
            <a:avLst/>
          </a:prstGeom>
          <a:noFill/>
        </p:spPr>
        <p:txBody>
          <a:bodyPr wrap="square" rtlCol="0">
            <a:spAutoFit/>
          </a:bodyPr>
          <a:lstStyle/>
          <a:p>
            <a:pPr algn="ctr"/>
            <a:r>
              <a:rPr lang="en-US" sz="3200" b="1" dirty="0" err="1">
                <a:solidFill>
                  <a:srgbClr val="FFC000"/>
                </a:solidFill>
                <a:latin typeface="Futura BdCn BT" panose="020B0706020204020204" pitchFamily="34" charset="0"/>
              </a:rPr>
              <a:t>Pengantar</a:t>
            </a:r>
            <a:r>
              <a:rPr lang="en-US" sz="3200" b="1" dirty="0">
                <a:solidFill>
                  <a:srgbClr val="FFC000"/>
                </a:solidFill>
                <a:latin typeface="Futura BdCn BT" panose="020B0706020204020204" pitchFamily="34" charset="0"/>
              </a:rPr>
              <a:t> Occupancy Rate</a:t>
            </a:r>
            <a:endParaRPr lang="en-ID" sz="3200" b="1" dirty="0">
              <a:solidFill>
                <a:srgbClr val="FFC000"/>
              </a:solidFill>
              <a:latin typeface="Futura BdCn BT" panose="020B0706020204020204" pitchFamily="34" charset="0"/>
            </a:endParaRPr>
          </a:p>
        </p:txBody>
      </p:sp>
    </p:spTree>
    <p:extLst>
      <p:ext uri="{BB962C8B-B14F-4D97-AF65-F5344CB8AC3E}">
        <p14:creationId xmlns:p14="http://schemas.microsoft.com/office/powerpoint/2010/main" val="176159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187A578-E8C9-24A2-7C2F-84F79D62BA98}"/>
              </a:ext>
            </a:extLst>
          </p:cNvPr>
          <p:cNvSpPr/>
          <p:nvPr/>
        </p:nvSpPr>
        <p:spPr>
          <a:xfrm>
            <a:off x="3404520" y="146697"/>
            <a:ext cx="2348350" cy="1077218"/>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a:extLst>
              <a:ext uri="{FF2B5EF4-FFF2-40B4-BE49-F238E27FC236}">
                <a16:creationId xmlns:a16="http://schemas.microsoft.com/office/drawing/2014/main" id="{496EC580-3591-8B23-7C10-65FB09118EFF}"/>
              </a:ext>
            </a:extLst>
          </p:cNvPr>
          <p:cNvPicPr>
            <a:picLocks noChangeAspect="1"/>
          </p:cNvPicPr>
          <p:nvPr/>
        </p:nvPicPr>
        <p:blipFill rotWithShape="1">
          <a:blip r:embed="rId2"/>
          <a:srcRect l="29153" t="35046" r="31895" b="27946"/>
          <a:stretch/>
        </p:blipFill>
        <p:spPr>
          <a:xfrm>
            <a:off x="5537850" y="3361999"/>
            <a:ext cx="6439130" cy="3439535"/>
          </a:xfrm>
          <a:prstGeom prst="rect">
            <a:avLst/>
          </a:prstGeom>
        </p:spPr>
      </p:pic>
      <p:pic>
        <p:nvPicPr>
          <p:cNvPr id="11" name="Picture 10">
            <a:extLst>
              <a:ext uri="{FF2B5EF4-FFF2-40B4-BE49-F238E27FC236}">
                <a16:creationId xmlns:a16="http://schemas.microsoft.com/office/drawing/2014/main" id="{3D980B4B-F736-055C-5289-7CD5BDB2B237}"/>
              </a:ext>
            </a:extLst>
          </p:cNvPr>
          <p:cNvPicPr>
            <a:picLocks noChangeAspect="1"/>
          </p:cNvPicPr>
          <p:nvPr/>
        </p:nvPicPr>
        <p:blipFill rotWithShape="1">
          <a:blip r:embed="rId3"/>
          <a:srcRect l="30847" t="46665" r="32137" b="18910"/>
          <a:stretch/>
        </p:blipFill>
        <p:spPr>
          <a:xfrm>
            <a:off x="5874775" y="56466"/>
            <a:ext cx="6102205" cy="3190695"/>
          </a:xfrm>
          <a:prstGeom prst="rect">
            <a:avLst/>
          </a:prstGeom>
        </p:spPr>
      </p:pic>
      <p:sp>
        <p:nvSpPr>
          <p:cNvPr id="13" name="TextBox 12">
            <a:extLst>
              <a:ext uri="{FF2B5EF4-FFF2-40B4-BE49-F238E27FC236}">
                <a16:creationId xmlns:a16="http://schemas.microsoft.com/office/drawing/2014/main" id="{33B86195-78B3-4242-D060-88C14653B59C}"/>
              </a:ext>
            </a:extLst>
          </p:cNvPr>
          <p:cNvSpPr txBox="1"/>
          <p:nvPr/>
        </p:nvSpPr>
        <p:spPr>
          <a:xfrm>
            <a:off x="215020" y="1490335"/>
            <a:ext cx="5537850" cy="4801314"/>
          </a:xfrm>
          <a:prstGeom prst="rect">
            <a:avLst/>
          </a:prstGeom>
          <a:noFill/>
        </p:spPr>
        <p:txBody>
          <a:bodyPr wrap="square">
            <a:spAutoFit/>
          </a:bodyPr>
          <a:lstStyle/>
          <a:p>
            <a:pPr algn="just" rtl="0" fontAlgn="base">
              <a:buFont typeface="+mj-lt"/>
              <a:buAutoNum type="arabicPeriod"/>
            </a:pPr>
            <a:r>
              <a:rPr lang="id-ID" sz="1800" b="0" i="0" dirty="0">
                <a:effectLst/>
                <a:latin typeface="Arial" panose="020B0604020202020204" pitchFamily="34" charset="0"/>
              </a:rPr>
              <a:t>Pada periode semester I tahun 2022 (Januari – Juni) memiliki tren naik turun stabil dan </a:t>
            </a:r>
            <a:r>
              <a:rPr lang="id-ID" sz="1800" b="0" i="1" dirty="0">
                <a:effectLst/>
                <a:latin typeface="Arial" panose="020B0604020202020204" pitchFamily="34" charset="0"/>
              </a:rPr>
              <a:t>agent occupancy rate</a:t>
            </a:r>
            <a:r>
              <a:rPr lang="id-ID" sz="1800" b="0" i="0" dirty="0">
                <a:effectLst/>
                <a:latin typeface="Arial" panose="020B0604020202020204" pitchFamily="34" charset="0"/>
              </a:rPr>
              <a:t> di atas angka 75% serta rata-rata semester I tahun 2022 sebesar 76,12%. </a:t>
            </a:r>
            <a:endParaRPr lang="en-US" sz="1800" b="0" i="0" dirty="0">
              <a:effectLst/>
              <a:latin typeface="Arial" panose="020B0604020202020204" pitchFamily="34" charset="0"/>
            </a:endParaRPr>
          </a:p>
          <a:p>
            <a:pPr algn="just" rtl="0" fontAlgn="base"/>
            <a:endParaRPr lang="id-ID" sz="1800" b="0" i="0" dirty="0">
              <a:effectLst/>
              <a:latin typeface="Arial" panose="020B0604020202020204" pitchFamily="34" charset="0"/>
            </a:endParaRPr>
          </a:p>
          <a:p>
            <a:pPr algn="just" rtl="0" fontAlgn="base">
              <a:buFont typeface="+mj-lt"/>
              <a:buAutoNum type="arabicPeriod" startAt="2"/>
            </a:pPr>
            <a:r>
              <a:rPr lang="id-ID" sz="1800" b="0" i="0" dirty="0">
                <a:effectLst/>
                <a:latin typeface="Arial" panose="020B0604020202020204" pitchFamily="34" charset="0"/>
              </a:rPr>
              <a:t>Pada semester II tahun 2022 (Juli – Desember), tingkat okupansi agen </a:t>
            </a:r>
            <a:r>
              <a:rPr lang="id-ID" sz="1800" b="0" i="1" dirty="0">
                <a:effectLst/>
                <a:latin typeface="Arial" panose="020B0604020202020204" pitchFamily="34" charset="0"/>
              </a:rPr>
              <a:t>(agent occupancy rate) </a:t>
            </a:r>
            <a:r>
              <a:rPr lang="id-ID" sz="1800" b="1" i="0" dirty="0">
                <a:effectLst/>
                <a:latin typeface="Arial" panose="020B0604020202020204" pitchFamily="34" charset="0"/>
              </a:rPr>
              <a:t>menurun dibanding semester sebelumnya </a:t>
            </a:r>
            <a:r>
              <a:rPr lang="id-ID" sz="1800" b="0" i="0" dirty="0">
                <a:effectLst/>
                <a:latin typeface="Arial" panose="020B0604020202020204" pitchFamily="34" charset="0"/>
              </a:rPr>
              <a:t>dan </a:t>
            </a:r>
            <a:r>
              <a:rPr lang="id-ID" sz="1800" b="0" i="1" dirty="0">
                <a:effectLst/>
                <a:latin typeface="Arial" panose="020B0604020202020204" pitchFamily="34" charset="0"/>
              </a:rPr>
              <a:t>agent occupancy rate </a:t>
            </a:r>
            <a:r>
              <a:rPr lang="id-ID" sz="1800" b="1" i="0" dirty="0">
                <a:effectLst/>
                <a:latin typeface="Arial" panose="020B0604020202020204" pitchFamily="34" charset="0"/>
              </a:rPr>
              <a:t>dibawah 60% </a:t>
            </a:r>
            <a:r>
              <a:rPr lang="id-ID" sz="1800" b="0" i="0" dirty="0">
                <a:effectLst/>
                <a:latin typeface="Arial" panose="020B0604020202020204" pitchFamily="34" charset="0"/>
              </a:rPr>
              <a:t>terjadi di September 2022 dan Oktober 2022 serta </a:t>
            </a:r>
            <a:r>
              <a:rPr lang="id-ID" sz="1800" b="1" i="0" dirty="0">
                <a:effectLst/>
                <a:latin typeface="Arial" panose="020B0604020202020204" pitchFamily="34" charset="0"/>
              </a:rPr>
              <a:t>rata-rata semester II tahun 2022 sebesar 62,59%</a:t>
            </a:r>
            <a:r>
              <a:rPr lang="id-ID" sz="1800" b="0" i="0" dirty="0">
                <a:effectLst/>
                <a:latin typeface="Arial" panose="020B0604020202020204" pitchFamily="34" charset="0"/>
              </a:rPr>
              <a:t>. </a:t>
            </a:r>
            <a:endParaRPr lang="en-US" sz="1800" b="0" i="0" dirty="0">
              <a:effectLst/>
              <a:latin typeface="Arial" panose="020B0604020202020204" pitchFamily="34" charset="0"/>
            </a:endParaRPr>
          </a:p>
          <a:p>
            <a:pPr algn="just" rtl="0" fontAlgn="base"/>
            <a:endParaRPr lang="en-US" sz="1800" b="0" i="0" dirty="0">
              <a:effectLst/>
              <a:latin typeface="Arial" panose="020B0604020202020204" pitchFamily="34" charset="0"/>
            </a:endParaRPr>
          </a:p>
          <a:p>
            <a:pPr algn="just" fontAlgn="base">
              <a:buFont typeface="+mj-lt"/>
              <a:buAutoNum type="arabicPeriod" startAt="2"/>
            </a:pPr>
            <a:r>
              <a:rPr lang="id-ID" sz="1800" b="0" i="0" dirty="0">
                <a:effectLst/>
                <a:latin typeface="Arial" panose="020B0604020202020204" pitchFamily="34" charset="0"/>
              </a:rPr>
              <a:t>Pada periode semester I tahun 2021 (Januari – Juni) diperoleh rata-rata </a:t>
            </a:r>
            <a:r>
              <a:rPr lang="id-ID" sz="1800" b="0" i="1" dirty="0">
                <a:effectLst/>
                <a:latin typeface="Arial" panose="020B0604020202020204" pitchFamily="34" charset="0"/>
              </a:rPr>
              <a:t>occupancy </a:t>
            </a:r>
            <a:r>
              <a:rPr lang="id-ID" sz="1800" b="0" i="0" dirty="0">
                <a:effectLst/>
                <a:latin typeface="Arial" panose="020B0604020202020204" pitchFamily="34" charset="0"/>
              </a:rPr>
              <a:t>75,26% dan pada semester II tahun 2021 diperoleh rata-rata occupany rate 78,6%, mengalami peningkatan sebesar 3,34%.</a:t>
            </a:r>
            <a:r>
              <a:rPr lang="en-US" sz="1800" b="0" i="0" dirty="0">
                <a:effectLst/>
                <a:latin typeface="Arial" panose="020B0604020202020204" pitchFamily="34" charset="0"/>
              </a:rPr>
              <a:t> </a:t>
            </a:r>
          </a:p>
        </p:txBody>
      </p:sp>
      <p:sp>
        <p:nvSpPr>
          <p:cNvPr id="2" name="TextBox 1">
            <a:extLst>
              <a:ext uri="{FF2B5EF4-FFF2-40B4-BE49-F238E27FC236}">
                <a16:creationId xmlns:a16="http://schemas.microsoft.com/office/drawing/2014/main" id="{C258BF83-5FEC-6DAF-4609-F23AF9C25697}"/>
              </a:ext>
            </a:extLst>
          </p:cNvPr>
          <p:cNvSpPr txBox="1"/>
          <p:nvPr/>
        </p:nvSpPr>
        <p:spPr>
          <a:xfrm>
            <a:off x="3404520" y="123485"/>
            <a:ext cx="2470255" cy="1077218"/>
          </a:xfrm>
          <a:prstGeom prst="rect">
            <a:avLst/>
          </a:prstGeom>
          <a:noFill/>
        </p:spPr>
        <p:txBody>
          <a:bodyPr wrap="square" rtlCol="0">
            <a:spAutoFit/>
          </a:bodyPr>
          <a:lstStyle/>
          <a:p>
            <a:pPr algn="ctr"/>
            <a:r>
              <a:rPr lang="en-US" sz="3200" b="1" dirty="0">
                <a:solidFill>
                  <a:srgbClr val="FFC000"/>
                </a:solidFill>
                <a:latin typeface="Futura BdCn BT" panose="020B0706020204020204" pitchFamily="34" charset="0"/>
              </a:rPr>
              <a:t>Data 2022 &amp; 2021</a:t>
            </a:r>
            <a:endParaRPr lang="en-ID" sz="3200" b="1" dirty="0">
              <a:solidFill>
                <a:srgbClr val="FFC000"/>
              </a:solidFill>
              <a:latin typeface="Futura BdCn BT" panose="020B0706020204020204" pitchFamily="34" charset="0"/>
            </a:endParaRPr>
          </a:p>
        </p:txBody>
      </p:sp>
    </p:spTree>
    <p:extLst>
      <p:ext uri="{BB962C8B-B14F-4D97-AF65-F5344CB8AC3E}">
        <p14:creationId xmlns:p14="http://schemas.microsoft.com/office/powerpoint/2010/main" val="231554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2BDC75-3946-59FE-4740-5AFAD1D35140}"/>
              </a:ext>
            </a:extLst>
          </p:cNvPr>
          <p:cNvSpPr/>
          <p:nvPr/>
        </p:nvSpPr>
        <p:spPr>
          <a:xfrm>
            <a:off x="3330777" y="389152"/>
            <a:ext cx="8698992" cy="755404"/>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CFDE21E4-179C-DE46-ABE7-EC91025BA464}"/>
              </a:ext>
            </a:extLst>
          </p:cNvPr>
          <p:cNvSpPr txBox="1"/>
          <p:nvPr/>
        </p:nvSpPr>
        <p:spPr>
          <a:xfrm>
            <a:off x="3330777" y="447951"/>
            <a:ext cx="8698992" cy="584775"/>
          </a:xfrm>
          <a:prstGeom prst="rect">
            <a:avLst/>
          </a:prstGeom>
          <a:noFill/>
        </p:spPr>
        <p:txBody>
          <a:bodyPr wrap="square" rtlCol="0">
            <a:spAutoFit/>
          </a:bodyPr>
          <a:lstStyle/>
          <a:p>
            <a:pPr algn="ctr"/>
            <a:r>
              <a:rPr lang="en-US" sz="3200" b="1" dirty="0" err="1">
                <a:solidFill>
                  <a:srgbClr val="FFC000"/>
                </a:solidFill>
                <a:latin typeface="Futura BdCn BT" panose="020B0706020204020204" pitchFamily="34" charset="0"/>
              </a:rPr>
              <a:t>Interaksi</a:t>
            </a:r>
            <a:r>
              <a:rPr lang="en-US" sz="3200" b="1" dirty="0">
                <a:solidFill>
                  <a:srgbClr val="FFC000"/>
                </a:solidFill>
                <a:latin typeface="Futura BdCn BT" panose="020B0706020204020204" pitchFamily="34" charset="0"/>
              </a:rPr>
              <a:t> </a:t>
            </a:r>
            <a:r>
              <a:rPr lang="en-US" sz="3200" b="1" dirty="0" err="1">
                <a:solidFill>
                  <a:srgbClr val="FFC000"/>
                </a:solidFill>
                <a:latin typeface="Futura BdCn BT" panose="020B0706020204020204" pitchFamily="34" charset="0"/>
              </a:rPr>
              <a:t>panggilan</a:t>
            </a:r>
            <a:r>
              <a:rPr lang="en-US" sz="3200" b="1" dirty="0">
                <a:solidFill>
                  <a:srgbClr val="FFC000"/>
                </a:solidFill>
                <a:latin typeface="Futura BdCn BT" panose="020B0706020204020204" pitchFamily="34" charset="0"/>
              </a:rPr>
              <a:t> </a:t>
            </a:r>
            <a:r>
              <a:rPr lang="en-US" sz="3200" b="1" dirty="0" err="1">
                <a:solidFill>
                  <a:srgbClr val="FFC000"/>
                </a:solidFill>
                <a:latin typeface="Futura BdCn BT" panose="020B0706020204020204" pitchFamily="34" charset="0"/>
              </a:rPr>
              <a:t>telepon</a:t>
            </a:r>
            <a:r>
              <a:rPr lang="en-US" sz="3200" b="1" dirty="0">
                <a:solidFill>
                  <a:srgbClr val="FFC000"/>
                </a:solidFill>
                <a:latin typeface="Futura BdCn BT" panose="020B0706020204020204" pitchFamily="34" charset="0"/>
              </a:rPr>
              <a:t> </a:t>
            </a:r>
            <a:endParaRPr lang="en-ID" sz="3200" b="1" dirty="0">
              <a:solidFill>
                <a:srgbClr val="FFC000"/>
              </a:solidFill>
              <a:latin typeface="Futura BdCn BT" panose="020B0706020204020204" pitchFamily="34" charset="0"/>
            </a:endParaRPr>
          </a:p>
        </p:txBody>
      </p:sp>
      <p:graphicFrame>
        <p:nvGraphicFramePr>
          <p:cNvPr id="6" name="Chart 5">
            <a:extLst>
              <a:ext uri="{FF2B5EF4-FFF2-40B4-BE49-F238E27FC236}">
                <a16:creationId xmlns:a16="http://schemas.microsoft.com/office/drawing/2014/main" id="{55AE0397-250E-9019-49C1-CCF85D8B055C}"/>
              </a:ext>
            </a:extLst>
          </p:cNvPr>
          <p:cNvGraphicFramePr/>
          <p:nvPr>
            <p:extLst>
              <p:ext uri="{D42A27DB-BD31-4B8C-83A1-F6EECF244321}">
                <p14:modId xmlns:p14="http://schemas.microsoft.com/office/powerpoint/2010/main" val="3224247260"/>
              </p:ext>
            </p:extLst>
          </p:nvPr>
        </p:nvGraphicFramePr>
        <p:xfrm>
          <a:off x="350684" y="1430593"/>
          <a:ext cx="7347974" cy="474898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A06E83B-882C-3B4D-3DC2-1E0D9786E8B8}"/>
              </a:ext>
            </a:extLst>
          </p:cNvPr>
          <p:cNvSpPr txBox="1"/>
          <p:nvPr/>
        </p:nvSpPr>
        <p:spPr>
          <a:xfrm>
            <a:off x="7950631" y="1197518"/>
            <a:ext cx="3890685" cy="5162054"/>
          </a:xfrm>
          <a:prstGeom prst="rect">
            <a:avLst/>
          </a:prstGeom>
          <a:noFill/>
        </p:spPr>
        <p:txBody>
          <a:bodyPr wrap="square">
            <a:spAutoFit/>
          </a:bodyPr>
          <a:lstStyle/>
          <a:p>
            <a:pPr algn="just">
              <a:lnSpc>
                <a:spcPct val="115000"/>
              </a:lnSpc>
            </a:pPr>
            <a:r>
              <a:rPr lang="en-US" sz="1800" dirty="0">
                <a:effectLst/>
                <a:latin typeface="Arial" panose="020B0604020202020204" pitchFamily="34" charset="0"/>
                <a:ea typeface="Arial" panose="020B0604020202020204" pitchFamily="34" charset="0"/>
              </a:rPr>
              <a:t>Tim WFM KLIP </a:t>
            </a:r>
            <a:r>
              <a:rPr lang="id-ID" sz="1800" dirty="0">
                <a:effectLst/>
                <a:latin typeface="Arial" panose="020B0604020202020204" pitchFamily="34" charset="0"/>
                <a:ea typeface="Arial" panose="020B0604020202020204" pitchFamily="34" charset="0"/>
              </a:rPr>
              <a:t>memberikan penjelasan terkait interaksi telepon yaitu jumlah interaksi pada angka 2 adalah jumlah penelepon yang berhasil masuk ke dalam sistem antrian IVR KLIP</a:t>
            </a:r>
            <a:r>
              <a:rPr lang="en-US" sz="1800" dirty="0">
                <a:effectLst/>
                <a:latin typeface="Arial" panose="020B0604020202020204" pitchFamily="34" charset="0"/>
                <a:ea typeface="Arial" panose="020B0604020202020204" pitchFamily="34" charset="0"/>
              </a:rPr>
              <a:t>.</a:t>
            </a:r>
            <a:r>
              <a:rPr lang="id-ID" sz="1800" dirty="0">
                <a:effectLst/>
                <a:latin typeface="Arial" panose="020B0604020202020204" pitchFamily="34" charset="0"/>
                <a:ea typeface="Arial" panose="020B0604020202020204" pitchFamily="34" charset="0"/>
              </a:rPr>
              <a:t> </a:t>
            </a:r>
            <a:endParaRPr lang="en-ID" sz="1800" dirty="0">
              <a:effectLst/>
              <a:latin typeface="Arial" panose="020B0604020202020204" pitchFamily="34" charset="0"/>
              <a:ea typeface="Arial" panose="020B0604020202020204" pitchFamily="34" charset="0"/>
            </a:endParaRPr>
          </a:p>
          <a:p>
            <a:pPr algn="just">
              <a:lnSpc>
                <a:spcPct val="115000"/>
              </a:lnSpc>
            </a:pPr>
            <a:r>
              <a:rPr lang="id-ID" sz="1800"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Peak season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merupakan</a:t>
            </a:r>
            <a:r>
              <a:rPr lang="en-US" sz="1800" dirty="0">
                <a:effectLst/>
                <a:latin typeface="Arial" panose="020B0604020202020204" pitchFamily="34" charset="0"/>
                <a:ea typeface="Arial" panose="020B0604020202020204" pitchFamily="34" charset="0"/>
              </a:rPr>
              <a:t> salah </a:t>
            </a:r>
            <a:r>
              <a:rPr lang="en-US" sz="1800" dirty="0" err="1">
                <a:effectLst/>
                <a:latin typeface="Arial" panose="020B0604020202020204" pitchFamily="34" charset="0"/>
                <a:ea typeface="Arial" panose="020B0604020202020204" pitchFamily="34" charset="0"/>
              </a:rPr>
              <a:t>satu</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faktor</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memengaruhi</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jumlah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telepon</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dapat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masuk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ke</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dalam</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sistem</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antrian</a:t>
            </a:r>
            <a:r>
              <a:rPr lang="en-US" sz="1800" dirty="0">
                <a:effectLst/>
                <a:latin typeface="Arial" panose="020B0604020202020204" pitchFamily="34" charset="0"/>
                <a:ea typeface="Arial" panose="020B0604020202020204" pitchFamily="34" charset="0"/>
              </a:rPr>
              <a:t> IVR dan </a:t>
            </a:r>
            <a:r>
              <a:rPr lang="en-US" sz="1800" dirty="0" err="1">
                <a:effectLst/>
                <a:latin typeface="Arial" panose="020B0604020202020204" pitchFamily="34" charset="0"/>
                <a:ea typeface="Arial" panose="020B0604020202020204" pitchFamily="34" charset="0"/>
              </a:rPr>
              <a:t>jumlah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panggilan</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tidak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terjawab</a:t>
            </a:r>
            <a:r>
              <a:rPr lang="en-US" sz="1800"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Peak season</a:t>
            </a:r>
            <a:r>
              <a:rPr lang="en-US" sz="1800" dirty="0">
                <a:effectLst/>
                <a:latin typeface="Arial" panose="020B0604020202020204" pitchFamily="34" charset="0"/>
                <a:ea typeface="Arial" panose="020B0604020202020204" pitchFamily="34" charset="0"/>
              </a:rPr>
              <a:t> di </a:t>
            </a:r>
            <a:r>
              <a:rPr lang="en-US" sz="1800" dirty="0" err="1">
                <a:effectLst/>
                <a:latin typeface="Arial" panose="020B0604020202020204" pitchFamily="34" charset="0"/>
                <a:ea typeface="Arial" panose="020B0604020202020204" pitchFamily="34" charset="0"/>
              </a:rPr>
              <a:t>tahun</a:t>
            </a:r>
            <a:r>
              <a:rPr lang="en-US" sz="1800" dirty="0">
                <a:effectLst/>
                <a:latin typeface="Arial" panose="020B0604020202020204" pitchFamily="34" charset="0"/>
                <a:ea typeface="Arial" panose="020B0604020202020204" pitchFamily="34" charset="0"/>
              </a:rPr>
              <a:t> 2022 </a:t>
            </a:r>
            <a:r>
              <a:rPr lang="en-US" sz="1800" dirty="0" err="1">
                <a:effectLst/>
                <a:latin typeface="Arial" panose="020B0604020202020204" pitchFamily="34" charset="0"/>
                <a:ea typeface="Arial" panose="020B0604020202020204" pitchFamily="34" charset="0"/>
              </a:rPr>
              <a:t>adalah</a:t>
            </a:r>
            <a:r>
              <a:rPr lang="en-US" sz="1800" dirty="0">
                <a:effectLst/>
                <a:latin typeface="Arial" panose="020B0604020202020204" pitchFamily="34" charset="0"/>
                <a:ea typeface="Arial" panose="020B0604020202020204" pitchFamily="34" charset="0"/>
              </a:rPr>
              <a:t> pada masa </a:t>
            </a:r>
            <a:r>
              <a:rPr lang="id-ID" sz="1800" dirty="0">
                <a:effectLst/>
                <a:latin typeface="Arial" panose="020B0604020202020204" pitchFamily="34" charset="0"/>
                <a:ea typeface="Arial" panose="020B0604020202020204" pitchFamily="34" charset="0"/>
              </a:rPr>
              <a:t>batas akhir pelaporan SPT Tahunan PPh OP di bulan Maret 2022, yang berdampak pada aksesibilitas layanan KLIP.</a:t>
            </a:r>
            <a:endParaRPr lang="en-ID"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8415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187A578-E8C9-24A2-7C2F-84F79D62BA98}"/>
              </a:ext>
            </a:extLst>
          </p:cNvPr>
          <p:cNvSpPr/>
          <p:nvPr/>
        </p:nvSpPr>
        <p:spPr>
          <a:xfrm>
            <a:off x="3404520" y="146697"/>
            <a:ext cx="2348350" cy="1077218"/>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33B86195-78B3-4242-D060-88C14653B59C}"/>
              </a:ext>
            </a:extLst>
          </p:cNvPr>
          <p:cNvSpPr txBox="1"/>
          <p:nvPr/>
        </p:nvSpPr>
        <p:spPr>
          <a:xfrm>
            <a:off x="215020" y="1490335"/>
            <a:ext cx="5537850" cy="5355312"/>
          </a:xfrm>
          <a:prstGeom prst="rect">
            <a:avLst/>
          </a:prstGeom>
          <a:noFill/>
        </p:spPr>
        <p:txBody>
          <a:bodyPr wrap="square">
            <a:spAutoFit/>
          </a:bodyPr>
          <a:lstStyle/>
          <a:p>
            <a:pPr algn="just" rtl="0" fontAlgn="base">
              <a:buFont typeface="+mj-lt"/>
              <a:buAutoNum type="arabicPeriod"/>
            </a:pPr>
            <a:r>
              <a:rPr lang="en-US" sz="1800" dirty="0">
                <a:effectLst/>
                <a:latin typeface="Arial" panose="020B0604020202020204" pitchFamily="34" charset="0"/>
                <a:ea typeface="Bookman Old Style" panose="02050604050505020204" pitchFamily="18" charset="0"/>
              </a:rPr>
              <a:t>Pada semester I, </a:t>
            </a:r>
            <a:r>
              <a:rPr lang="id-ID" sz="1800" dirty="0">
                <a:effectLst/>
                <a:latin typeface="Arial" panose="020B0604020202020204" pitchFamily="34" charset="0"/>
                <a:ea typeface="Bookman Old Style" panose="02050604050505020204" pitchFamily="18" charset="0"/>
              </a:rPr>
              <a:t>rata-rata </a:t>
            </a:r>
            <a:r>
              <a:rPr lang="id-ID" sz="1800" i="1" dirty="0">
                <a:effectLst/>
                <a:latin typeface="Arial" panose="020B0604020202020204" pitchFamily="34" charset="0"/>
                <a:ea typeface="Bookman Old Style" panose="02050604050505020204" pitchFamily="18" charset="0"/>
              </a:rPr>
              <a:t>occupancy rate</a:t>
            </a:r>
            <a:r>
              <a:rPr lang="id-ID" sz="1800" dirty="0">
                <a:effectLst/>
                <a:latin typeface="Arial" panose="020B0604020202020204" pitchFamily="34" charset="0"/>
                <a:ea typeface="Bookman Old Style" panose="02050604050505020204" pitchFamily="18" charset="0"/>
              </a:rPr>
              <a:t> KLIP sebesar 7</a:t>
            </a:r>
            <a:r>
              <a:rPr lang="en-US" sz="1800" dirty="0">
                <a:effectLst/>
                <a:latin typeface="Arial" panose="020B0604020202020204" pitchFamily="34" charset="0"/>
                <a:ea typeface="Bookman Old Style" panose="02050604050505020204" pitchFamily="18" charset="0"/>
              </a:rPr>
              <a:t>6,12</a:t>
            </a:r>
            <a:r>
              <a:rPr lang="id-ID" sz="1800" dirty="0">
                <a:effectLst/>
                <a:latin typeface="Arial" panose="020B0604020202020204" pitchFamily="34" charset="0"/>
                <a:ea typeface="Bookman Old Style" panose="02050604050505020204" pitchFamily="18" charset="0"/>
              </a:rPr>
              <a:t>% dan setiap kelompok memiliki rata-rata </a:t>
            </a:r>
            <a:r>
              <a:rPr lang="id-ID" sz="1800" i="1" dirty="0">
                <a:effectLst/>
                <a:latin typeface="Arial" panose="020B0604020202020204" pitchFamily="34" charset="0"/>
                <a:ea typeface="Bookman Old Style" panose="02050604050505020204" pitchFamily="18" charset="0"/>
              </a:rPr>
              <a:t>occupancy rate</a:t>
            </a:r>
            <a:r>
              <a:rPr lang="id-ID" sz="1800" dirty="0">
                <a:effectLst/>
                <a:latin typeface="Arial" panose="020B0604020202020204" pitchFamily="34" charset="0"/>
                <a:ea typeface="Bookman Old Style" panose="02050604050505020204" pitchFamily="18" charset="0"/>
              </a:rPr>
              <a:t> dalam rentang 7</a:t>
            </a:r>
            <a:r>
              <a:rPr lang="en-US" sz="1800" dirty="0">
                <a:effectLst/>
                <a:latin typeface="Arial" panose="020B0604020202020204" pitchFamily="34" charset="0"/>
                <a:ea typeface="Bookman Old Style" panose="02050604050505020204" pitchFamily="18" charset="0"/>
              </a:rPr>
              <a:t>4,5</a:t>
            </a:r>
            <a:r>
              <a:rPr lang="id-ID" sz="1800" dirty="0">
                <a:effectLst/>
                <a:latin typeface="Arial" panose="020B0604020202020204" pitchFamily="34" charset="0"/>
                <a:ea typeface="Bookman Old Style" panose="02050604050505020204" pitchFamily="18" charset="0"/>
              </a:rPr>
              <a:t>% - </a:t>
            </a:r>
            <a:r>
              <a:rPr lang="en-US" sz="1800" dirty="0">
                <a:effectLst/>
                <a:latin typeface="Arial" panose="020B0604020202020204" pitchFamily="34" charset="0"/>
                <a:ea typeface="Bookman Old Style" panose="02050604050505020204" pitchFamily="18" charset="0"/>
              </a:rPr>
              <a:t>77,5</a:t>
            </a:r>
            <a:r>
              <a:rPr lang="id-ID" sz="1800" dirty="0">
                <a:effectLst/>
                <a:latin typeface="Arial" panose="020B0604020202020204" pitchFamily="34" charset="0"/>
                <a:ea typeface="Bookman Old Style" panose="02050604050505020204" pitchFamily="18" charset="0"/>
              </a:rPr>
              <a:t>%, dengan deviasi okupansi sebesar 3%. Berdasarkan data tersebut dapat disimpulkan bahwa tidak terdapat ketimpangan </a:t>
            </a:r>
            <a:r>
              <a:rPr lang="id-ID" sz="1800" i="1" dirty="0">
                <a:effectLst/>
                <a:latin typeface="Arial" panose="020B0604020202020204" pitchFamily="34" charset="0"/>
                <a:ea typeface="Bookman Old Style" panose="02050604050505020204" pitchFamily="18" charset="0"/>
              </a:rPr>
              <a:t>occupancy rate</a:t>
            </a:r>
            <a:r>
              <a:rPr lang="id-ID" sz="1800" dirty="0">
                <a:effectLst/>
                <a:latin typeface="Arial" panose="020B0604020202020204" pitchFamily="34" charset="0"/>
                <a:ea typeface="Bookman Old Style" panose="02050604050505020204" pitchFamily="18" charset="0"/>
              </a:rPr>
              <a:t> yang signifikan antara setiap kelompok.</a:t>
            </a:r>
            <a:endParaRPr lang="id-ID" sz="1800" b="0" i="0" dirty="0">
              <a:effectLst/>
              <a:latin typeface="Arial" panose="020B0604020202020204" pitchFamily="34" charset="0"/>
            </a:endParaRPr>
          </a:p>
          <a:p>
            <a:pPr algn="just" rtl="0" fontAlgn="base">
              <a:buFont typeface="+mj-lt"/>
              <a:buAutoNum type="arabicPeriod" startAt="2"/>
            </a:pPr>
            <a:r>
              <a:rPr lang="id-ID" sz="1800" b="0" i="0" dirty="0">
                <a:effectLst/>
                <a:latin typeface="Arial" panose="020B0604020202020204" pitchFamily="34" charset="0"/>
              </a:rPr>
              <a:t>Pada semester II </a:t>
            </a:r>
            <a:r>
              <a:rPr lang="id-ID" sz="1800" dirty="0">
                <a:effectLst/>
                <a:latin typeface="Arial" panose="020B0604020202020204" pitchFamily="34" charset="0"/>
                <a:ea typeface="Bookman Old Style" panose="02050604050505020204" pitchFamily="18" charset="0"/>
              </a:rPr>
              <a:t>rata-rata </a:t>
            </a:r>
            <a:r>
              <a:rPr lang="id-ID" sz="1800" i="1" dirty="0">
                <a:effectLst/>
                <a:latin typeface="Arial" panose="020B0604020202020204" pitchFamily="34" charset="0"/>
                <a:ea typeface="Bookman Old Style" panose="02050604050505020204" pitchFamily="18" charset="0"/>
              </a:rPr>
              <a:t>occupancy rate</a:t>
            </a:r>
            <a:r>
              <a:rPr lang="id-ID" sz="1800" dirty="0">
                <a:effectLst/>
                <a:latin typeface="Arial" panose="020B0604020202020204" pitchFamily="34" charset="0"/>
                <a:ea typeface="Bookman Old Style" panose="02050604050505020204" pitchFamily="18" charset="0"/>
              </a:rPr>
              <a:t> KLIP sebesar </a:t>
            </a:r>
            <a:r>
              <a:rPr lang="en-US" sz="1800" dirty="0">
                <a:effectLst/>
                <a:latin typeface="Arial" panose="020B0604020202020204" pitchFamily="34" charset="0"/>
                <a:ea typeface="Bookman Old Style" panose="02050604050505020204" pitchFamily="18" charset="0"/>
              </a:rPr>
              <a:t>62,59</a:t>
            </a:r>
            <a:r>
              <a:rPr lang="id-ID" sz="1800" dirty="0">
                <a:effectLst/>
                <a:latin typeface="Arial" panose="020B0604020202020204" pitchFamily="34" charset="0"/>
                <a:ea typeface="Bookman Old Style" panose="02050604050505020204" pitchFamily="18" charset="0"/>
              </a:rPr>
              <a:t>% dan setiap kelompok memiliki rata-rata </a:t>
            </a:r>
            <a:r>
              <a:rPr lang="id-ID" sz="1800" i="1" dirty="0">
                <a:effectLst/>
                <a:latin typeface="Arial" panose="020B0604020202020204" pitchFamily="34" charset="0"/>
                <a:ea typeface="Bookman Old Style" panose="02050604050505020204" pitchFamily="18" charset="0"/>
              </a:rPr>
              <a:t>occupancy rate</a:t>
            </a:r>
            <a:r>
              <a:rPr lang="id-ID" sz="1800" dirty="0">
                <a:effectLst/>
                <a:latin typeface="Arial" panose="020B0604020202020204" pitchFamily="34" charset="0"/>
                <a:ea typeface="Bookman Old Style" panose="02050604050505020204" pitchFamily="18" charset="0"/>
              </a:rPr>
              <a:t> dalam rentang </a:t>
            </a:r>
            <a:r>
              <a:rPr lang="en-US" sz="1800" dirty="0">
                <a:effectLst/>
                <a:latin typeface="Arial" panose="020B0604020202020204" pitchFamily="34" charset="0"/>
                <a:ea typeface="Bookman Old Style" panose="02050604050505020204" pitchFamily="18" charset="0"/>
              </a:rPr>
              <a:t>58% - 65,97</a:t>
            </a:r>
            <a:r>
              <a:rPr lang="id-ID" sz="1800" dirty="0">
                <a:effectLst/>
                <a:latin typeface="Arial" panose="020B0604020202020204" pitchFamily="34" charset="0"/>
                <a:ea typeface="Bookman Old Style" panose="02050604050505020204" pitchFamily="18" charset="0"/>
              </a:rPr>
              <a:t>%. O</a:t>
            </a:r>
            <a:r>
              <a:rPr lang="en-US" sz="1800" dirty="0" err="1">
                <a:effectLst/>
                <a:latin typeface="Arial" panose="020B0604020202020204" pitchFamily="34" charset="0"/>
                <a:ea typeface="Bookman Old Style" panose="02050604050505020204" pitchFamily="18" charset="0"/>
              </a:rPr>
              <a:t>kupansi</a:t>
            </a:r>
            <a:r>
              <a:rPr lang="en-US" sz="1800" dirty="0">
                <a:effectLst/>
                <a:latin typeface="Arial" panose="020B0604020202020204" pitchFamily="34" charset="0"/>
                <a:ea typeface="Bookman Old Style" panose="02050604050505020204" pitchFamily="18" charset="0"/>
              </a:rPr>
              <a:t> rate paling </a:t>
            </a:r>
            <a:r>
              <a:rPr lang="en-US" sz="1800" dirty="0" err="1">
                <a:effectLst/>
                <a:latin typeface="Arial" panose="020B0604020202020204" pitchFamily="34" charset="0"/>
                <a:ea typeface="Bookman Old Style" panose="02050604050505020204" pitchFamily="18" charset="0"/>
              </a:rPr>
              <a:t>rendah</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yaitu</a:t>
            </a:r>
            <a:r>
              <a:rPr lang="en-US" sz="1800" dirty="0">
                <a:effectLst/>
                <a:latin typeface="Arial" panose="020B0604020202020204" pitchFamily="34" charset="0"/>
                <a:ea typeface="Bookman Old Style" panose="02050604050505020204" pitchFamily="18" charset="0"/>
              </a:rPr>
              <a:t> 57,99% </a:t>
            </a:r>
            <a:r>
              <a:rPr lang="en-US" sz="1800" dirty="0" err="1">
                <a:effectLst/>
                <a:latin typeface="Arial" panose="020B0604020202020204" pitchFamily="34" charset="0"/>
                <a:ea typeface="Bookman Old Style" panose="02050604050505020204" pitchFamily="18" charset="0"/>
              </a:rPr>
              <a:t>sedangkan</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untuk</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okupansi</a:t>
            </a:r>
            <a:r>
              <a:rPr lang="en-US" sz="1800" dirty="0">
                <a:effectLst/>
                <a:latin typeface="Arial" panose="020B0604020202020204" pitchFamily="34" charset="0"/>
                <a:ea typeface="Bookman Old Style" panose="02050604050505020204" pitchFamily="18" charset="0"/>
              </a:rPr>
              <a:t> rate </a:t>
            </a:r>
            <a:r>
              <a:rPr lang="en-US" sz="1800" dirty="0" err="1">
                <a:effectLst/>
                <a:latin typeface="Arial" panose="020B0604020202020204" pitchFamily="34" charset="0"/>
                <a:ea typeface="Bookman Old Style" panose="02050604050505020204" pitchFamily="18" charset="0"/>
              </a:rPr>
              <a:t>tertinggi</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sebesar</a:t>
            </a:r>
            <a:r>
              <a:rPr lang="en-US" sz="1800" dirty="0">
                <a:effectLst/>
                <a:latin typeface="Arial" panose="020B0604020202020204" pitchFamily="34" charset="0"/>
                <a:ea typeface="Bookman Old Style" panose="02050604050505020204" pitchFamily="18" charset="0"/>
              </a:rPr>
              <a:t> 65,97%, </a:t>
            </a:r>
            <a:r>
              <a:rPr lang="en-US" sz="1800" dirty="0" err="1">
                <a:effectLst/>
                <a:latin typeface="Arial" panose="020B0604020202020204" pitchFamily="34" charset="0"/>
                <a:ea typeface="Bookman Old Style" panose="02050604050505020204" pitchFamily="18" charset="0"/>
              </a:rPr>
              <a:t>sehingga</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dapat</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diketahui</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deviasi</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okupansi</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sebesar</a:t>
            </a:r>
            <a:r>
              <a:rPr lang="en-US" sz="1800" dirty="0">
                <a:effectLst/>
                <a:latin typeface="Arial" panose="020B0604020202020204" pitchFamily="34" charset="0"/>
                <a:ea typeface="Bookman Old Style" panose="02050604050505020204" pitchFamily="18" charset="0"/>
              </a:rPr>
              <a:t> 7,98%.</a:t>
            </a:r>
            <a:endParaRPr lang="en-US" dirty="0">
              <a:latin typeface="Arial" panose="020B0604020202020204" pitchFamily="34" charset="0"/>
            </a:endParaRPr>
          </a:p>
          <a:p>
            <a:pPr algn="just" rtl="0" fontAlgn="base">
              <a:buFont typeface="+mj-lt"/>
              <a:buAutoNum type="arabicPeriod" startAt="2"/>
            </a:pPr>
            <a:r>
              <a:rPr lang="id-ID" sz="1800" dirty="0">
                <a:effectLst/>
                <a:latin typeface="Arial" panose="020B0604020202020204" pitchFamily="34" charset="0"/>
                <a:ea typeface="Bookman Old Style" panose="02050604050505020204" pitchFamily="18" charset="0"/>
              </a:rPr>
              <a:t>Berdasarkan data tersebut dapat disimpulkan bahwa </a:t>
            </a:r>
            <a:r>
              <a:rPr lang="id-ID" sz="1800" i="1" dirty="0">
                <a:effectLst/>
                <a:latin typeface="Arial" panose="020B0604020202020204" pitchFamily="34" charset="0"/>
                <a:ea typeface="Bookman Old Style" panose="02050604050505020204" pitchFamily="18" charset="0"/>
              </a:rPr>
              <a:t>occupancy rate</a:t>
            </a:r>
            <a:r>
              <a:rPr lang="id-ID" sz="1800" dirty="0">
                <a:effectLst/>
                <a:latin typeface="Arial" panose="020B0604020202020204" pitchFamily="34" charset="0"/>
                <a:ea typeface="Bookman Old Style" panose="02050604050505020204" pitchFamily="18" charset="0"/>
              </a:rPr>
              <a:t> </a:t>
            </a:r>
            <a:r>
              <a:rPr lang="en-US" sz="1800" dirty="0">
                <a:effectLst/>
                <a:latin typeface="Arial" panose="020B0604020202020204" pitchFamily="34" charset="0"/>
                <a:ea typeface="Bookman Old Style" panose="02050604050505020204" pitchFamily="18" charset="0"/>
              </a:rPr>
              <a:t>per </a:t>
            </a:r>
            <a:r>
              <a:rPr lang="en-US" sz="1800" dirty="0" err="1">
                <a:effectLst/>
                <a:latin typeface="Arial" panose="020B0604020202020204" pitchFamily="34" charset="0"/>
                <a:ea typeface="Bookman Old Style" panose="02050604050505020204" pitchFamily="18" charset="0"/>
              </a:rPr>
              <a:t>kelompok</a:t>
            </a:r>
            <a:r>
              <a:rPr lang="en-US" sz="1800" dirty="0">
                <a:effectLst/>
                <a:latin typeface="Arial" panose="020B0604020202020204" pitchFamily="34" charset="0"/>
                <a:ea typeface="Bookman Old Style" panose="02050604050505020204" pitchFamily="18" charset="0"/>
              </a:rPr>
              <a:t> pada semester II </a:t>
            </a:r>
            <a:r>
              <a:rPr lang="en-US" sz="1800" dirty="0" err="1">
                <a:effectLst/>
                <a:latin typeface="Arial" panose="020B0604020202020204" pitchFamily="34" charset="0"/>
                <a:ea typeface="Bookman Old Style" panose="02050604050505020204" pitchFamily="18" charset="0"/>
              </a:rPr>
              <a:t>tahun</a:t>
            </a:r>
            <a:r>
              <a:rPr lang="en-US" sz="1800" dirty="0">
                <a:effectLst/>
                <a:latin typeface="Arial" panose="020B0604020202020204" pitchFamily="34" charset="0"/>
                <a:ea typeface="Bookman Old Style" panose="02050604050505020204" pitchFamily="18" charset="0"/>
              </a:rPr>
              <a:t> 2022 </a:t>
            </a:r>
            <a:r>
              <a:rPr lang="en-US" sz="1800" dirty="0" err="1">
                <a:effectLst/>
                <a:latin typeface="Arial" panose="020B0604020202020204" pitchFamily="34" charset="0"/>
                <a:ea typeface="Bookman Old Style" panose="02050604050505020204" pitchFamily="18" charset="0"/>
              </a:rPr>
              <a:t>memiliki</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deviasi</a:t>
            </a:r>
            <a:r>
              <a:rPr lang="en-US" sz="1800" dirty="0">
                <a:effectLst/>
                <a:latin typeface="Arial" panose="020B0604020202020204" pitchFamily="34" charset="0"/>
                <a:ea typeface="Bookman Old Style" panose="02050604050505020204" pitchFamily="18" charset="0"/>
              </a:rPr>
              <a:t> yang </a:t>
            </a:r>
            <a:r>
              <a:rPr lang="en-US" sz="1800" dirty="0" err="1">
                <a:effectLst/>
                <a:latin typeface="Arial" panose="020B0604020202020204" pitchFamily="34" charset="0"/>
                <a:ea typeface="Bookman Old Style" panose="02050604050505020204" pitchFamily="18" charset="0"/>
              </a:rPr>
              <a:t>lebih</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besar</a:t>
            </a:r>
            <a:r>
              <a:rPr lang="en-US" sz="1800" dirty="0">
                <a:effectLst/>
                <a:latin typeface="Arial" panose="020B0604020202020204" pitchFamily="34" charset="0"/>
                <a:ea typeface="Bookman Old Style" panose="02050604050505020204" pitchFamily="18" charset="0"/>
              </a:rPr>
              <a:t> </a:t>
            </a:r>
            <a:r>
              <a:rPr lang="en-US" sz="1800" dirty="0" err="1">
                <a:effectLst/>
                <a:latin typeface="Arial" panose="020B0604020202020204" pitchFamily="34" charset="0"/>
                <a:ea typeface="Bookman Old Style" panose="02050604050505020204" pitchFamily="18" charset="0"/>
              </a:rPr>
              <a:t>dari</a:t>
            </a:r>
            <a:r>
              <a:rPr lang="en-US" sz="1800" dirty="0">
                <a:effectLst/>
                <a:latin typeface="Arial" panose="020B0604020202020204" pitchFamily="34" charset="0"/>
                <a:ea typeface="Bookman Old Style" panose="02050604050505020204" pitchFamily="18" charset="0"/>
              </a:rPr>
              <a:t> </a:t>
            </a:r>
            <a:r>
              <a:rPr lang="id-ID" sz="1800" i="1" dirty="0">
                <a:effectLst/>
                <a:latin typeface="Arial" panose="020B0604020202020204" pitchFamily="34" charset="0"/>
                <a:ea typeface="Bookman Old Style" panose="02050604050505020204" pitchFamily="18" charset="0"/>
              </a:rPr>
              <a:t>occupancy rate</a:t>
            </a:r>
            <a:r>
              <a:rPr lang="id-ID" sz="1800" dirty="0">
                <a:effectLst/>
                <a:latin typeface="Arial" panose="020B0604020202020204" pitchFamily="34" charset="0"/>
                <a:ea typeface="Bookman Old Style" panose="02050604050505020204" pitchFamily="18" charset="0"/>
              </a:rPr>
              <a:t> </a:t>
            </a:r>
            <a:r>
              <a:rPr lang="en-US" sz="1800" dirty="0">
                <a:effectLst/>
                <a:latin typeface="Arial" panose="020B0604020202020204" pitchFamily="34" charset="0"/>
                <a:ea typeface="Bookman Old Style" panose="02050604050505020204" pitchFamily="18" charset="0"/>
              </a:rPr>
              <a:t>per </a:t>
            </a:r>
            <a:r>
              <a:rPr lang="en-US" sz="1800" dirty="0" err="1">
                <a:effectLst/>
                <a:latin typeface="Arial" panose="020B0604020202020204" pitchFamily="34" charset="0"/>
                <a:ea typeface="Bookman Old Style" panose="02050604050505020204" pitchFamily="18" charset="0"/>
              </a:rPr>
              <a:t>kelompok</a:t>
            </a:r>
            <a:r>
              <a:rPr lang="en-US" sz="1800" dirty="0">
                <a:effectLst/>
                <a:latin typeface="Arial" panose="020B0604020202020204" pitchFamily="34" charset="0"/>
                <a:ea typeface="Bookman Old Style" panose="02050604050505020204" pitchFamily="18" charset="0"/>
              </a:rPr>
              <a:t> pada semester I </a:t>
            </a:r>
            <a:r>
              <a:rPr lang="en-US" sz="1800" dirty="0" err="1">
                <a:effectLst/>
                <a:latin typeface="Arial" panose="020B0604020202020204" pitchFamily="34" charset="0"/>
                <a:ea typeface="Bookman Old Style" panose="02050604050505020204" pitchFamily="18" charset="0"/>
              </a:rPr>
              <a:t>tahun</a:t>
            </a:r>
            <a:r>
              <a:rPr lang="en-US" sz="1800" dirty="0">
                <a:effectLst/>
                <a:latin typeface="Arial" panose="020B0604020202020204" pitchFamily="34" charset="0"/>
                <a:ea typeface="Bookman Old Style" panose="02050604050505020204" pitchFamily="18" charset="0"/>
              </a:rPr>
              <a:t> 2022</a:t>
            </a:r>
            <a:r>
              <a:rPr lang="id-ID" sz="1800" dirty="0">
                <a:effectLst/>
                <a:latin typeface="Arial" panose="020B0604020202020204" pitchFamily="34" charset="0"/>
                <a:ea typeface="Bookman Old Style" panose="02050604050505020204" pitchFamily="18" charset="0"/>
              </a:rPr>
              <a:t>.</a:t>
            </a:r>
            <a:endParaRPr lang="en-ID" sz="1800" dirty="0">
              <a:effectLst/>
              <a:latin typeface="Arial" panose="020B0604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C258BF83-5FEC-6DAF-4609-F23AF9C25697}"/>
              </a:ext>
            </a:extLst>
          </p:cNvPr>
          <p:cNvSpPr txBox="1"/>
          <p:nvPr/>
        </p:nvSpPr>
        <p:spPr>
          <a:xfrm>
            <a:off x="3404520" y="123485"/>
            <a:ext cx="2470255" cy="1077218"/>
          </a:xfrm>
          <a:prstGeom prst="rect">
            <a:avLst/>
          </a:prstGeom>
          <a:noFill/>
        </p:spPr>
        <p:txBody>
          <a:bodyPr wrap="square" rtlCol="0">
            <a:spAutoFit/>
          </a:bodyPr>
          <a:lstStyle/>
          <a:p>
            <a:pPr algn="ctr"/>
            <a:r>
              <a:rPr lang="en-US" sz="3200" b="1" dirty="0">
                <a:solidFill>
                  <a:srgbClr val="FFC000"/>
                </a:solidFill>
                <a:latin typeface="Futura BdCn BT" panose="020B0706020204020204" pitchFamily="34" charset="0"/>
              </a:rPr>
              <a:t>Data Per </a:t>
            </a:r>
            <a:r>
              <a:rPr lang="en-US" sz="3200" b="1" dirty="0" err="1">
                <a:solidFill>
                  <a:srgbClr val="FFC000"/>
                </a:solidFill>
                <a:latin typeface="Futura BdCn BT" panose="020B0706020204020204" pitchFamily="34" charset="0"/>
              </a:rPr>
              <a:t>Kelompok</a:t>
            </a:r>
            <a:endParaRPr lang="en-ID" sz="3200" b="1" dirty="0">
              <a:solidFill>
                <a:srgbClr val="FFC000"/>
              </a:solidFill>
              <a:latin typeface="Futura BdCn BT" panose="020B0706020204020204" pitchFamily="34" charset="0"/>
            </a:endParaRPr>
          </a:p>
        </p:txBody>
      </p:sp>
      <p:pic>
        <p:nvPicPr>
          <p:cNvPr id="6" name="Picture 5">
            <a:extLst>
              <a:ext uri="{FF2B5EF4-FFF2-40B4-BE49-F238E27FC236}">
                <a16:creationId xmlns:a16="http://schemas.microsoft.com/office/drawing/2014/main" id="{563C6439-54BA-BD83-74C9-FBD1B9E63125}"/>
              </a:ext>
            </a:extLst>
          </p:cNvPr>
          <p:cNvPicPr>
            <a:picLocks noChangeAspect="1"/>
          </p:cNvPicPr>
          <p:nvPr/>
        </p:nvPicPr>
        <p:blipFill rotWithShape="1">
          <a:blip r:embed="rId3"/>
          <a:srcRect l="15000" t="34117" r="34280" b="14107"/>
          <a:stretch/>
        </p:blipFill>
        <p:spPr>
          <a:xfrm>
            <a:off x="5998759" y="-22693"/>
            <a:ext cx="6183824" cy="3549112"/>
          </a:xfrm>
          <a:prstGeom prst="rect">
            <a:avLst/>
          </a:prstGeom>
        </p:spPr>
      </p:pic>
      <p:pic>
        <p:nvPicPr>
          <p:cNvPr id="8" name="Picture 7">
            <a:extLst>
              <a:ext uri="{FF2B5EF4-FFF2-40B4-BE49-F238E27FC236}">
                <a16:creationId xmlns:a16="http://schemas.microsoft.com/office/drawing/2014/main" id="{582A61B3-AD53-2881-8E1B-50FA3CD34590}"/>
              </a:ext>
            </a:extLst>
          </p:cNvPr>
          <p:cNvPicPr>
            <a:picLocks noChangeAspect="1"/>
          </p:cNvPicPr>
          <p:nvPr/>
        </p:nvPicPr>
        <p:blipFill rotWithShape="1">
          <a:blip r:embed="rId4"/>
          <a:srcRect l="17035" t="32309" r="32245" b="18176"/>
          <a:stretch/>
        </p:blipFill>
        <p:spPr>
          <a:xfrm>
            <a:off x="6034008" y="3491177"/>
            <a:ext cx="6183824" cy="3394128"/>
          </a:xfrm>
          <a:prstGeom prst="rect">
            <a:avLst/>
          </a:prstGeom>
        </p:spPr>
      </p:pic>
    </p:spTree>
    <p:extLst>
      <p:ext uri="{BB962C8B-B14F-4D97-AF65-F5344CB8AC3E}">
        <p14:creationId xmlns:p14="http://schemas.microsoft.com/office/powerpoint/2010/main" val="142728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2BDC75-3946-59FE-4740-5AFAD1D35140}"/>
              </a:ext>
            </a:extLst>
          </p:cNvPr>
          <p:cNvSpPr/>
          <p:nvPr/>
        </p:nvSpPr>
        <p:spPr>
          <a:xfrm>
            <a:off x="3330777" y="389152"/>
            <a:ext cx="8698992" cy="755404"/>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CFDE21E4-179C-DE46-ABE7-EC91025BA464}"/>
              </a:ext>
            </a:extLst>
          </p:cNvPr>
          <p:cNvSpPr txBox="1"/>
          <p:nvPr/>
        </p:nvSpPr>
        <p:spPr>
          <a:xfrm>
            <a:off x="3330777" y="447951"/>
            <a:ext cx="8698992" cy="584775"/>
          </a:xfrm>
          <a:prstGeom prst="rect">
            <a:avLst/>
          </a:prstGeom>
          <a:noFill/>
        </p:spPr>
        <p:txBody>
          <a:bodyPr wrap="square" rtlCol="0">
            <a:spAutoFit/>
          </a:bodyPr>
          <a:lstStyle/>
          <a:p>
            <a:pPr algn="ctr"/>
            <a:r>
              <a:rPr lang="en-US" sz="3200" b="1" dirty="0">
                <a:solidFill>
                  <a:srgbClr val="FFC000"/>
                </a:solidFill>
                <a:latin typeface="Futura BdCn BT" panose="020B0706020204020204" pitchFamily="34" charset="0"/>
              </a:rPr>
              <a:t>Occupancy Rate dan </a:t>
            </a:r>
            <a:r>
              <a:rPr lang="en-US" sz="3200" b="1" dirty="0" err="1">
                <a:solidFill>
                  <a:srgbClr val="FFC000"/>
                </a:solidFill>
                <a:latin typeface="Futura BdCn BT" panose="020B0706020204020204" pitchFamily="34" charset="0"/>
              </a:rPr>
              <a:t>Abandone</a:t>
            </a:r>
            <a:r>
              <a:rPr lang="en-US" sz="3200" b="1" dirty="0">
                <a:solidFill>
                  <a:srgbClr val="FFC000"/>
                </a:solidFill>
                <a:latin typeface="Futura BdCn BT" panose="020B0706020204020204" pitchFamily="34" charset="0"/>
              </a:rPr>
              <a:t> Call Rate </a:t>
            </a:r>
            <a:endParaRPr lang="en-ID" sz="3200" b="1" dirty="0">
              <a:solidFill>
                <a:srgbClr val="FFC000"/>
              </a:solidFill>
              <a:latin typeface="Futura BdCn BT" panose="020B0706020204020204" pitchFamily="34" charset="0"/>
            </a:endParaRPr>
          </a:p>
        </p:txBody>
      </p:sp>
      <p:sp>
        <p:nvSpPr>
          <p:cNvPr id="8" name="TextBox 7">
            <a:extLst>
              <a:ext uri="{FF2B5EF4-FFF2-40B4-BE49-F238E27FC236}">
                <a16:creationId xmlns:a16="http://schemas.microsoft.com/office/drawing/2014/main" id="{0A06E83B-882C-3B4D-3DC2-1E0D9786E8B8}"/>
              </a:ext>
            </a:extLst>
          </p:cNvPr>
          <p:cNvSpPr txBox="1"/>
          <p:nvPr/>
        </p:nvSpPr>
        <p:spPr>
          <a:xfrm>
            <a:off x="526943" y="1445491"/>
            <a:ext cx="11314374" cy="4832733"/>
          </a:xfrm>
          <a:prstGeom prst="rect">
            <a:avLst/>
          </a:prstGeom>
          <a:noFill/>
        </p:spPr>
        <p:txBody>
          <a:bodyPr wrap="square">
            <a:spAutoFit/>
          </a:bodyPr>
          <a:lstStyle/>
          <a:p>
            <a:pPr algn="just">
              <a:lnSpc>
                <a:spcPct val="115000"/>
              </a:lnSpc>
              <a:spcBef>
                <a:spcPts val="1200"/>
              </a:spcBef>
            </a:pPr>
            <a:r>
              <a:rPr lang="id-ID" sz="1800" dirty="0">
                <a:solidFill>
                  <a:srgbClr val="000000"/>
                </a:solidFill>
                <a:effectLst/>
                <a:latin typeface="Arial" panose="020B0604020202020204" pitchFamily="34" charset="0"/>
                <a:ea typeface="Arial" panose="020B0604020202020204" pitchFamily="34" charset="0"/>
              </a:rPr>
              <a:t>Dengan membandingkan </a:t>
            </a:r>
            <a:r>
              <a:rPr lang="id-ID" sz="1800" i="1" dirty="0">
                <a:solidFill>
                  <a:srgbClr val="000000"/>
                </a:solidFill>
                <a:effectLst/>
                <a:latin typeface="Arial" panose="020B0604020202020204" pitchFamily="34" charset="0"/>
                <a:ea typeface="Arial" panose="020B0604020202020204" pitchFamily="34" charset="0"/>
              </a:rPr>
              <a:t>occupancy rate</a:t>
            </a:r>
            <a:r>
              <a:rPr lang="id-ID" sz="1800" dirty="0">
                <a:solidFill>
                  <a:srgbClr val="000000"/>
                </a:solidFill>
                <a:effectLst/>
                <a:latin typeface="Arial" panose="020B0604020202020204" pitchFamily="34" charset="0"/>
                <a:ea typeface="Arial" panose="020B0604020202020204" pitchFamily="34" charset="0"/>
              </a:rPr>
              <a:t> KLIP DJP dengan IKU tahun 2022 yaitu 60%, maka </a:t>
            </a:r>
            <a:r>
              <a:rPr lang="id-ID" sz="1800" i="1" dirty="0">
                <a:solidFill>
                  <a:srgbClr val="000000"/>
                </a:solidFill>
                <a:effectLst/>
                <a:latin typeface="Arial" panose="020B0604020202020204" pitchFamily="34" charset="0"/>
                <a:ea typeface="Arial" panose="020B0604020202020204" pitchFamily="34" charset="0"/>
              </a:rPr>
              <a:t>occupancy rate</a:t>
            </a:r>
            <a:r>
              <a:rPr lang="id-ID" sz="1800" dirty="0">
                <a:solidFill>
                  <a:srgbClr val="000000"/>
                </a:solidFill>
                <a:effectLst/>
                <a:latin typeface="Arial" panose="020B0604020202020204" pitchFamily="34" charset="0"/>
                <a:ea typeface="Arial" panose="020B0604020202020204" pitchFamily="34" charset="0"/>
              </a:rPr>
              <a:t> KLIP DJP sudah efektif. Sedangkan mengutip dari laman fonolo (</a:t>
            </a:r>
            <a:r>
              <a:rPr lang="id-ID" sz="1800" u="sng" dirty="0">
                <a:solidFill>
                  <a:srgbClr val="0000FF"/>
                </a:solidFill>
                <a:effectLst/>
                <a:latin typeface="Arial" panose="020B0604020202020204" pitchFamily="34" charset="0"/>
                <a:ea typeface="Arial" panose="020B0604020202020204" pitchFamily="34" charset="0"/>
                <a:hlinkClick r:id="rId2"/>
              </a:rPr>
              <a:t>https://fonolo.com/blog/2015/11/demystifying-the-occupancy-rate-in-your-call-center/</a:t>
            </a:r>
            <a:r>
              <a:rPr lang="id-ID" sz="1800" dirty="0">
                <a:solidFill>
                  <a:srgbClr val="000000"/>
                </a:solidFill>
                <a:effectLst/>
                <a:latin typeface="Arial" panose="020B0604020202020204" pitchFamily="34" charset="0"/>
                <a:ea typeface="Arial" panose="020B0604020202020204" pitchFamily="34" charset="0"/>
              </a:rPr>
              <a:t>), disebutkan bahwa </a:t>
            </a:r>
            <a:r>
              <a:rPr lang="id-ID" sz="1800" i="1" dirty="0">
                <a:solidFill>
                  <a:srgbClr val="000000"/>
                </a:solidFill>
                <a:effectLst/>
                <a:latin typeface="Arial" panose="020B0604020202020204" pitchFamily="34" charset="0"/>
                <a:ea typeface="Arial" panose="020B0604020202020204" pitchFamily="34" charset="0"/>
              </a:rPr>
              <a:t>According to CallCentreHelper.com, the average percentage entered into their free online Erlang calculator from over 160,000 calculations is 83.3%. Most contact centers today aim for an occupancy rate of between 85% and 95%, depending on exactly how you measure it. </a:t>
            </a:r>
            <a:endParaRPr lang="en-ID" sz="1800" dirty="0">
              <a:effectLst/>
              <a:latin typeface="Arial" panose="020B0604020202020204" pitchFamily="34" charset="0"/>
              <a:ea typeface="Arial" panose="020B0604020202020204" pitchFamily="34" charset="0"/>
            </a:endParaRPr>
          </a:p>
          <a:p>
            <a:pPr algn="just">
              <a:lnSpc>
                <a:spcPct val="115000"/>
              </a:lnSpc>
              <a:spcBef>
                <a:spcPts val="1200"/>
              </a:spcBef>
            </a:pPr>
            <a:r>
              <a:rPr lang="id-ID" sz="1800" dirty="0">
                <a:solidFill>
                  <a:srgbClr val="000000"/>
                </a:solidFill>
                <a:effectLst/>
                <a:latin typeface="Arial" panose="020B0604020202020204" pitchFamily="34" charset="0"/>
                <a:ea typeface="Arial" panose="020B0604020202020204" pitchFamily="34" charset="0"/>
              </a:rPr>
              <a:t>Dengan tingkat okupansi berkisar antara 85% - 95% tersebut menunjukkan bahwa occupancy rate dari KLIP DJP masih di bawah standar. Mengingat standar yang dimaksud dalam </a:t>
            </a:r>
            <a:r>
              <a:rPr lang="id-ID" sz="1800" i="1" dirty="0">
                <a:solidFill>
                  <a:srgbClr val="000000"/>
                </a:solidFill>
                <a:effectLst/>
                <a:latin typeface="Arial" panose="020B0604020202020204" pitchFamily="34" charset="0"/>
                <a:ea typeface="Arial" panose="020B0604020202020204" pitchFamily="34" charset="0"/>
              </a:rPr>
              <a:t>CallCentreHelper.com</a:t>
            </a:r>
            <a:r>
              <a:rPr lang="id-ID" sz="1800" dirty="0">
                <a:solidFill>
                  <a:srgbClr val="000000"/>
                </a:solidFill>
                <a:effectLst/>
                <a:latin typeface="Arial" panose="020B0604020202020204" pitchFamily="34" charset="0"/>
                <a:ea typeface="Arial" panose="020B0604020202020204" pitchFamily="34" charset="0"/>
              </a:rPr>
              <a:t>, terdapat </a:t>
            </a:r>
            <a:r>
              <a:rPr lang="id-ID" sz="1800" i="1" dirty="0">
                <a:solidFill>
                  <a:srgbClr val="000000"/>
                </a:solidFill>
                <a:effectLst/>
                <a:latin typeface="Arial" panose="020B0604020202020204" pitchFamily="34" charset="0"/>
                <a:ea typeface="Arial" panose="020B0604020202020204" pitchFamily="34" charset="0"/>
              </a:rPr>
              <a:t>gap </a:t>
            </a:r>
            <a:r>
              <a:rPr lang="id-ID" sz="1800" dirty="0">
                <a:solidFill>
                  <a:srgbClr val="000000"/>
                </a:solidFill>
                <a:effectLst/>
                <a:latin typeface="Arial" panose="020B0604020202020204" pitchFamily="34" charset="0"/>
                <a:ea typeface="Arial" panose="020B0604020202020204" pitchFamily="34" charset="0"/>
              </a:rPr>
              <a:t>antara IKU KLIP DJP di tahun 2022 dengan standar </a:t>
            </a:r>
            <a:r>
              <a:rPr lang="id-ID" sz="1800" i="1" dirty="0">
                <a:solidFill>
                  <a:srgbClr val="000000"/>
                </a:solidFill>
                <a:effectLst/>
                <a:latin typeface="Arial" panose="020B0604020202020204" pitchFamily="34" charset="0"/>
                <a:ea typeface="Arial" panose="020B0604020202020204" pitchFamily="34" charset="0"/>
              </a:rPr>
              <a:t>occupancy rate</a:t>
            </a:r>
            <a:r>
              <a:rPr lang="id-ID" sz="1800" dirty="0">
                <a:solidFill>
                  <a:srgbClr val="000000"/>
                </a:solidFill>
                <a:effectLst/>
                <a:latin typeface="Arial" panose="020B0604020202020204" pitchFamily="34" charset="0"/>
                <a:ea typeface="Arial" panose="020B0604020202020204" pitchFamily="34" charset="0"/>
              </a:rPr>
              <a:t>.</a:t>
            </a:r>
            <a:endParaRPr lang="en-ID" sz="1800" dirty="0">
              <a:effectLst/>
              <a:latin typeface="Arial" panose="020B0604020202020204" pitchFamily="34" charset="0"/>
              <a:ea typeface="Arial" panose="020B0604020202020204" pitchFamily="34" charset="0"/>
            </a:endParaRPr>
          </a:p>
          <a:p>
            <a:pPr algn="just">
              <a:lnSpc>
                <a:spcPct val="115000"/>
              </a:lnSpc>
              <a:spcBef>
                <a:spcPts val="1200"/>
              </a:spcBef>
            </a:pPr>
            <a:r>
              <a:rPr lang="id-ID" sz="1800" dirty="0">
                <a:solidFill>
                  <a:srgbClr val="000000"/>
                </a:solidFill>
                <a:effectLst/>
                <a:latin typeface="Arial" panose="020B0604020202020204" pitchFamily="34" charset="0"/>
                <a:ea typeface="Arial" panose="020B0604020202020204" pitchFamily="34" charset="0"/>
              </a:rPr>
              <a:t>Berdasarkan tingkat </a:t>
            </a:r>
            <a:r>
              <a:rPr lang="id-ID" sz="1800" i="1" dirty="0">
                <a:solidFill>
                  <a:srgbClr val="000000"/>
                </a:solidFill>
                <a:effectLst/>
                <a:latin typeface="Arial" panose="020B0604020202020204" pitchFamily="34" charset="0"/>
                <a:ea typeface="Arial" panose="020B0604020202020204" pitchFamily="34" charset="0"/>
              </a:rPr>
              <a:t>occupancy rate </a:t>
            </a:r>
            <a:r>
              <a:rPr lang="id-ID" sz="1800" dirty="0">
                <a:solidFill>
                  <a:srgbClr val="000000"/>
                </a:solidFill>
                <a:effectLst/>
                <a:latin typeface="Arial" panose="020B0604020202020204" pitchFamily="34" charset="0"/>
                <a:ea typeface="Arial" panose="020B0604020202020204" pitchFamily="34" charset="0"/>
              </a:rPr>
              <a:t>dalam Tabel 1, dapat disimpulkan bahwa selama 4 jam </a:t>
            </a:r>
            <a:r>
              <a:rPr lang="id-ID" sz="1800" i="1" dirty="0">
                <a:solidFill>
                  <a:srgbClr val="000000"/>
                </a:solidFill>
                <a:effectLst/>
                <a:latin typeface="Arial" panose="020B0604020202020204" pitchFamily="34" charset="0"/>
                <a:ea typeface="Arial" panose="020B0604020202020204" pitchFamily="34" charset="0"/>
              </a:rPr>
              <a:t>online</a:t>
            </a:r>
            <a:r>
              <a:rPr lang="id-ID" sz="1800" dirty="0">
                <a:solidFill>
                  <a:srgbClr val="000000"/>
                </a:solidFill>
                <a:effectLst/>
                <a:latin typeface="Arial" panose="020B0604020202020204" pitchFamily="34" charset="0"/>
                <a:ea typeface="Arial" panose="020B0604020202020204" pitchFamily="34" charset="0"/>
              </a:rPr>
              <a:t>, seorang agen akan mampu melayani Wajib Pajak selama 3 jam 2 menit pada semester I (</a:t>
            </a:r>
            <a:r>
              <a:rPr lang="id-ID" sz="1800" i="1" dirty="0">
                <a:solidFill>
                  <a:srgbClr val="000000"/>
                </a:solidFill>
                <a:effectLst/>
                <a:latin typeface="Arial" panose="020B0604020202020204" pitchFamily="34" charset="0"/>
                <a:ea typeface="Arial" panose="020B0604020202020204" pitchFamily="34" charset="0"/>
              </a:rPr>
              <a:t>occupancy rate</a:t>
            </a:r>
            <a:r>
              <a:rPr lang="id-ID" sz="1800" dirty="0">
                <a:solidFill>
                  <a:srgbClr val="000000"/>
                </a:solidFill>
                <a:effectLst/>
                <a:latin typeface="Arial" panose="020B0604020202020204" pitchFamily="34" charset="0"/>
                <a:ea typeface="Arial" panose="020B0604020202020204" pitchFamily="34" charset="0"/>
              </a:rPr>
              <a:t> 76,12%) sedangkan untuk semester II adalah sebesar 2 jam 30 menit (</a:t>
            </a:r>
            <a:r>
              <a:rPr lang="id-ID" sz="1800" i="1" dirty="0">
                <a:effectLst/>
                <a:latin typeface="Arial" panose="020B0604020202020204" pitchFamily="34" charset="0"/>
                <a:ea typeface="Arial" panose="020B0604020202020204" pitchFamily="34" charset="0"/>
              </a:rPr>
              <a:t>occupancy rate</a:t>
            </a:r>
            <a:r>
              <a:rPr lang="id-ID" sz="1800" dirty="0">
                <a:solidFill>
                  <a:srgbClr val="000000"/>
                </a:solidFill>
                <a:effectLst/>
                <a:latin typeface="Arial" panose="020B0604020202020204" pitchFamily="34" charset="0"/>
                <a:ea typeface="Arial" panose="020B0604020202020204" pitchFamily="34" charset="0"/>
              </a:rPr>
              <a:t> 62,59%). Dengan memperhatikan perbedaan kondisi pada semester I dan semester II, periode </a:t>
            </a:r>
            <a:r>
              <a:rPr lang="id-ID" sz="1800" i="1" dirty="0">
                <a:solidFill>
                  <a:srgbClr val="000000"/>
                </a:solidFill>
                <a:effectLst/>
                <a:latin typeface="Arial" panose="020B0604020202020204" pitchFamily="34" charset="0"/>
                <a:ea typeface="Arial" panose="020B0604020202020204" pitchFamily="34" charset="0"/>
              </a:rPr>
              <a:t>peak season</a:t>
            </a:r>
            <a:r>
              <a:rPr lang="id-ID" sz="1800" dirty="0">
                <a:solidFill>
                  <a:srgbClr val="000000"/>
                </a:solidFill>
                <a:effectLst/>
                <a:latin typeface="Arial" panose="020B0604020202020204" pitchFamily="34" charset="0"/>
                <a:ea typeface="Arial" panose="020B0604020202020204" pitchFamily="34" charset="0"/>
              </a:rPr>
              <a:t> terdapat pada semester I yaitu pada masa penyampaian SPT Tahunan sesuai dengan Tabel 3. </a:t>
            </a:r>
            <a:endParaRPr lang="en-ID"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0341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2BDC75-3946-59FE-4740-5AFAD1D35140}"/>
              </a:ext>
            </a:extLst>
          </p:cNvPr>
          <p:cNvSpPr/>
          <p:nvPr/>
        </p:nvSpPr>
        <p:spPr>
          <a:xfrm>
            <a:off x="3330777" y="389152"/>
            <a:ext cx="8698992" cy="755404"/>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CFDE21E4-179C-DE46-ABE7-EC91025BA464}"/>
              </a:ext>
            </a:extLst>
          </p:cNvPr>
          <p:cNvSpPr txBox="1"/>
          <p:nvPr/>
        </p:nvSpPr>
        <p:spPr>
          <a:xfrm>
            <a:off x="3330777" y="447951"/>
            <a:ext cx="8698992" cy="584775"/>
          </a:xfrm>
          <a:prstGeom prst="rect">
            <a:avLst/>
          </a:prstGeom>
          <a:noFill/>
        </p:spPr>
        <p:txBody>
          <a:bodyPr wrap="square" rtlCol="0">
            <a:spAutoFit/>
          </a:bodyPr>
          <a:lstStyle/>
          <a:p>
            <a:pPr algn="ctr"/>
            <a:r>
              <a:rPr lang="en-US" sz="3200" b="1" dirty="0">
                <a:solidFill>
                  <a:srgbClr val="FFC000"/>
                </a:solidFill>
                <a:latin typeface="Futura BdCn BT" panose="020B0706020204020204" pitchFamily="34" charset="0"/>
              </a:rPr>
              <a:t>Occupancy Rate dan </a:t>
            </a:r>
            <a:r>
              <a:rPr lang="en-US" sz="3200" b="1" dirty="0" err="1">
                <a:solidFill>
                  <a:srgbClr val="FFC000"/>
                </a:solidFill>
                <a:latin typeface="Futura BdCn BT" panose="020B0706020204020204" pitchFamily="34" charset="0"/>
              </a:rPr>
              <a:t>Abandone</a:t>
            </a:r>
            <a:r>
              <a:rPr lang="en-US" sz="3200" b="1" dirty="0">
                <a:solidFill>
                  <a:srgbClr val="FFC000"/>
                </a:solidFill>
                <a:latin typeface="Futura BdCn BT" panose="020B0706020204020204" pitchFamily="34" charset="0"/>
              </a:rPr>
              <a:t> Call Rate (</a:t>
            </a:r>
            <a:r>
              <a:rPr lang="en-US" sz="3200" b="1" dirty="0" err="1">
                <a:solidFill>
                  <a:srgbClr val="FFC000"/>
                </a:solidFill>
                <a:latin typeface="Futura BdCn BT" panose="020B0706020204020204" pitchFamily="34" charset="0"/>
              </a:rPr>
              <a:t>lanj</a:t>
            </a:r>
            <a:r>
              <a:rPr lang="en-US" sz="3200" b="1" dirty="0">
                <a:solidFill>
                  <a:srgbClr val="FFC000"/>
                </a:solidFill>
                <a:latin typeface="Futura BdCn BT" panose="020B0706020204020204" pitchFamily="34" charset="0"/>
              </a:rPr>
              <a:t>.) </a:t>
            </a:r>
            <a:endParaRPr lang="en-ID" sz="3200" b="1" dirty="0">
              <a:solidFill>
                <a:srgbClr val="FFC000"/>
              </a:solidFill>
              <a:latin typeface="Futura BdCn BT" panose="020B0706020204020204" pitchFamily="34" charset="0"/>
            </a:endParaRPr>
          </a:p>
        </p:txBody>
      </p:sp>
      <p:sp>
        <p:nvSpPr>
          <p:cNvPr id="8" name="TextBox 7">
            <a:extLst>
              <a:ext uri="{FF2B5EF4-FFF2-40B4-BE49-F238E27FC236}">
                <a16:creationId xmlns:a16="http://schemas.microsoft.com/office/drawing/2014/main" id="{0A06E83B-882C-3B4D-3DC2-1E0D9786E8B8}"/>
              </a:ext>
            </a:extLst>
          </p:cNvPr>
          <p:cNvSpPr txBox="1"/>
          <p:nvPr/>
        </p:nvSpPr>
        <p:spPr>
          <a:xfrm>
            <a:off x="7077166" y="1445491"/>
            <a:ext cx="4764150" cy="5162054"/>
          </a:xfrm>
          <a:prstGeom prst="rect">
            <a:avLst/>
          </a:prstGeom>
          <a:noFill/>
        </p:spPr>
        <p:txBody>
          <a:bodyPr wrap="square">
            <a:spAutoFit/>
          </a:bodyPr>
          <a:lstStyle/>
          <a:p>
            <a:pPr algn="just">
              <a:lnSpc>
                <a:spcPct val="115000"/>
              </a:lnSpc>
            </a:pPr>
            <a:r>
              <a:rPr lang="id-ID" sz="1800" dirty="0">
                <a:solidFill>
                  <a:srgbClr val="000000"/>
                </a:solidFill>
                <a:effectLst/>
                <a:latin typeface="Arial" panose="020B0604020202020204" pitchFamily="34" charset="0"/>
                <a:ea typeface="Arial" panose="020B0604020202020204" pitchFamily="34" charset="0"/>
              </a:rPr>
              <a:t>Sesuai dengan laporan evaluasi kinerja tahun 2022, perubahan tingkat </a:t>
            </a:r>
            <a:r>
              <a:rPr lang="id-ID" sz="1800" i="1" dirty="0">
                <a:solidFill>
                  <a:srgbClr val="000000"/>
                </a:solidFill>
                <a:effectLst/>
                <a:latin typeface="Arial" panose="020B0604020202020204" pitchFamily="34" charset="0"/>
                <a:ea typeface="Arial" panose="020B0604020202020204" pitchFamily="34" charset="0"/>
              </a:rPr>
              <a:t>abandone </a:t>
            </a:r>
            <a:r>
              <a:rPr lang="id-ID" sz="1800" dirty="0">
                <a:solidFill>
                  <a:srgbClr val="000000"/>
                </a:solidFill>
                <a:effectLst/>
                <a:latin typeface="Arial" panose="020B0604020202020204" pitchFamily="34" charset="0"/>
                <a:ea typeface="Arial" panose="020B0604020202020204" pitchFamily="34" charset="0"/>
              </a:rPr>
              <a:t>selaras dengan </a:t>
            </a:r>
            <a:r>
              <a:rPr lang="id-ID" sz="1800" i="1" dirty="0">
                <a:solidFill>
                  <a:srgbClr val="000000"/>
                </a:solidFill>
                <a:effectLst/>
                <a:latin typeface="Arial" panose="020B0604020202020204" pitchFamily="34" charset="0"/>
                <a:ea typeface="Arial" panose="020B0604020202020204" pitchFamily="34" charset="0"/>
              </a:rPr>
              <a:t>occupancy rate</a:t>
            </a:r>
            <a:r>
              <a:rPr lang="id-ID" sz="1800" dirty="0">
                <a:solidFill>
                  <a:srgbClr val="000000"/>
                </a:solidFill>
                <a:effectLst/>
                <a:latin typeface="Arial" panose="020B0604020202020204" pitchFamily="34" charset="0"/>
                <a:ea typeface="Arial" panose="020B0604020202020204" pitchFamily="34" charset="0"/>
              </a:rPr>
              <a:t>. Dalam periode semester I saat </a:t>
            </a:r>
            <a:r>
              <a:rPr lang="id-ID" sz="1800" i="1" dirty="0">
                <a:solidFill>
                  <a:srgbClr val="000000"/>
                </a:solidFill>
                <a:effectLst/>
                <a:latin typeface="Arial" panose="020B0604020202020204" pitchFamily="34" charset="0"/>
                <a:ea typeface="Arial" panose="020B0604020202020204" pitchFamily="34" charset="0"/>
              </a:rPr>
              <a:t>abandone call</a:t>
            </a:r>
            <a:r>
              <a:rPr lang="id-ID" sz="1800" dirty="0">
                <a:solidFill>
                  <a:srgbClr val="000000"/>
                </a:solidFill>
                <a:effectLst/>
                <a:latin typeface="Arial" panose="020B0604020202020204" pitchFamily="34" charset="0"/>
                <a:ea typeface="Arial" panose="020B0604020202020204" pitchFamily="34" charset="0"/>
              </a:rPr>
              <a:t> berada pada 5,88% ditunjukkan dengan </a:t>
            </a:r>
            <a:r>
              <a:rPr lang="id-ID" sz="1800" i="1" dirty="0">
                <a:solidFill>
                  <a:srgbClr val="000000"/>
                </a:solidFill>
                <a:effectLst/>
                <a:latin typeface="Arial" panose="020B0604020202020204" pitchFamily="34" charset="0"/>
                <a:ea typeface="Arial" panose="020B0604020202020204" pitchFamily="34" charset="0"/>
              </a:rPr>
              <a:t>occupancy rate</a:t>
            </a:r>
            <a:r>
              <a:rPr lang="id-ID" sz="1800" dirty="0">
                <a:solidFill>
                  <a:srgbClr val="000000"/>
                </a:solidFill>
                <a:effectLst/>
                <a:latin typeface="Arial" panose="020B0604020202020204" pitchFamily="34" charset="0"/>
                <a:ea typeface="Arial" panose="020B0604020202020204" pitchFamily="34" charset="0"/>
              </a:rPr>
              <a:t> sebesar 76,12%, sedangkan pada periode semester II </a:t>
            </a:r>
            <a:r>
              <a:rPr lang="id-ID" sz="1800" i="1" dirty="0">
                <a:solidFill>
                  <a:srgbClr val="000000"/>
                </a:solidFill>
                <a:effectLst/>
                <a:latin typeface="Arial" panose="020B0604020202020204" pitchFamily="34" charset="0"/>
                <a:ea typeface="Arial" panose="020B0604020202020204" pitchFamily="34" charset="0"/>
              </a:rPr>
              <a:t>abandone call</a:t>
            </a:r>
            <a:r>
              <a:rPr lang="id-ID" sz="1800" dirty="0">
                <a:solidFill>
                  <a:srgbClr val="000000"/>
                </a:solidFill>
                <a:effectLst/>
                <a:latin typeface="Arial" panose="020B0604020202020204" pitchFamily="34" charset="0"/>
                <a:ea typeface="Arial" panose="020B0604020202020204" pitchFamily="34" charset="0"/>
              </a:rPr>
              <a:t> berada pada 7,52% dengan </a:t>
            </a:r>
            <a:r>
              <a:rPr lang="id-ID" sz="1800" i="1" dirty="0">
                <a:solidFill>
                  <a:srgbClr val="000000"/>
                </a:solidFill>
                <a:effectLst/>
                <a:latin typeface="Arial" panose="020B0604020202020204" pitchFamily="34" charset="0"/>
                <a:ea typeface="Arial" panose="020B0604020202020204" pitchFamily="34" charset="0"/>
              </a:rPr>
              <a:t>occupancy rate</a:t>
            </a:r>
            <a:r>
              <a:rPr lang="id-ID" sz="1800" dirty="0">
                <a:solidFill>
                  <a:srgbClr val="000000"/>
                </a:solidFill>
                <a:effectLst/>
                <a:latin typeface="Arial" panose="020B0604020202020204" pitchFamily="34" charset="0"/>
                <a:ea typeface="Arial" panose="020B0604020202020204" pitchFamily="34" charset="0"/>
              </a:rPr>
              <a:t> 62,59%. Kondisi ini menunjukkan bahwa kinerja semester I lebih baik daripada semester II mengingat t</a:t>
            </a:r>
            <a:r>
              <a:rPr lang="id-ID" sz="1800" dirty="0">
                <a:effectLst/>
                <a:latin typeface="Arial" panose="020B0604020202020204" pitchFamily="34" charset="0"/>
                <a:ea typeface="Arial" panose="020B0604020202020204" pitchFamily="34" charset="0"/>
              </a:rPr>
              <a:t>ingkat</a:t>
            </a:r>
            <a:r>
              <a:rPr lang="id-ID" sz="1800" dirty="0">
                <a:solidFill>
                  <a:srgbClr val="000000"/>
                </a:solidFill>
                <a:effectLst/>
                <a:latin typeface="Arial" panose="020B0604020202020204" pitchFamily="34" charset="0"/>
                <a:ea typeface="Arial" panose="020B0604020202020204" pitchFamily="34" charset="0"/>
              </a:rPr>
              <a:t> </a:t>
            </a:r>
            <a:r>
              <a:rPr lang="id-ID" sz="1800" i="1" dirty="0">
                <a:solidFill>
                  <a:srgbClr val="000000"/>
                </a:solidFill>
                <a:effectLst/>
                <a:latin typeface="Arial" panose="020B0604020202020204" pitchFamily="34" charset="0"/>
                <a:ea typeface="Arial" panose="020B0604020202020204" pitchFamily="34" charset="0"/>
              </a:rPr>
              <a:t>occupancy rate</a:t>
            </a:r>
            <a:r>
              <a:rPr lang="id-ID" sz="1800" dirty="0">
                <a:solidFill>
                  <a:srgbClr val="000000"/>
                </a:solidFill>
                <a:effectLst/>
                <a:latin typeface="Arial" panose="020B0604020202020204" pitchFamily="34" charset="0"/>
                <a:ea typeface="Arial" panose="020B0604020202020204" pitchFamily="34" charset="0"/>
              </a:rPr>
              <a:t> yang lebih tinggi sehingga staf </a:t>
            </a:r>
            <a:r>
              <a:rPr lang="id-ID" sz="1800" i="1" dirty="0">
                <a:solidFill>
                  <a:srgbClr val="000000"/>
                </a:solidFill>
                <a:effectLst/>
                <a:latin typeface="Arial" panose="020B0604020202020204" pitchFamily="34" charset="0"/>
                <a:ea typeface="Arial" panose="020B0604020202020204" pitchFamily="34" charset="0"/>
              </a:rPr>
              <a:t>call center </a:t>
            </a:r>
            <a:r>
              <a:rPr lang="id-ID" sz="1800" dirty="0">
                <a:solidFill>
                  <a:srgbClr val="000000"/>
                </a:solidFill>
                <a:effectLst/>
                <a:latin typeface="Arial" panose="020B0604020202020204" pitchFamily="34" charset="0"/>
                <a:ea typeface="Arial" panose="020B0604020202020204" pitchFamily="34" charset="0"/>
              </a:rPr>
              <a:t>cukup produktif dengan wajib pajak yang tidak terlayani (</a:t>
            </a:r>
            <a:r>
              <a:rPr lang="id-ID" sz="1800" i="1" dirty="0">
                <a:solidFill>
                  <a:srgbClr val="000000"/>
                </a:solidFill>
                <a:effectLst/>
                <a:latin typeface="Arial" panose="020B0604020202020204" pitchFamily="34" charset="0"/>
                <a:ea typeface="Arial" panose="020B0604020202020204" pitchFamily="34" charset="0"/>
              </a:rPr>
              <a:t>abandone</a:t>
            </a:r>
            <a:r>
              <a:rPr lang="id-ID" sz="1800" dirty="0">
                <a:solidFill>
                  <a:srgbClr val="000000"/>
                </a:solidFill>
                <a:effectLst/>
                <a:latin typeface="Arial" panose="020B0604020202020204" pitchFamily="34" charset="0"/>
                <a:ea typeface="Arial" panose="020B0604020202020204" pitchFamily="34" charset="0"/>
              </a:rPr>
              <a:t>) yang juga lebih rendah daripada kondisi pada semester II.</a:t>
            </a:r>
            <a:endParaRPr lang="en-ID" sz="1800" dirty="0">
              <a:effectLst/>
              <a:latin typeface="Arial" panose="020B0604020202020204" pitchFamily="34" charset="0"/>
              <a:ea typeface="Arial" panose="020B0604020202020204" pitchFamily="34" charset="0"/>
            </a:endParaRPr>
          </a:p>
        </p:txBody>
      </p:sp>
      <p:pic>
        <p:nvPicPr>
          <p:cNvPr id="4" name="Picture 3">
            <a:extLst>
              <a:ext uri="{FF2B5EF4-FFF2-40B4-BE49-F238E27FC236}">
                <a16:creationId xmlns:a16="http://schemas.microsoft.com/office/drawing/2014/main" id="{5B7B5D26-6273-573E-7097-D38AFF6ED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84" y="1464864"/>
            <a:ext cx="6726482" cy="3510093"/>
          </a:xfrm>
          <a:prstGeom prst="rect">
            <a:avLst/>
          </a:prstGeom>
        </p:spPr>
      </p:pic>
      <p:sp>
        <p:nvSpPr>
          <p:cNvPr id="6" name="TextBox 5">
            <a:extLst>
              <a:ext uri="{FF2B5EF4-FFF2-40B4-BE49-F238E27FC236}">
                <a16:creationId xmlns:a16="http://schemas.microsoft.com/office/drawing/2014/main" id="{EC8CD71C-A07E-48C5-4BBD-7227ECCE70EB}"/>
              </a:ext>
            </a:extLst>
          </p:cNvPr>
          <p:cNvSpPr txBox="1"/>
          <p:nvPr/>
        </p:nvSpPr>
        <p:spPr>
          <a:xfrm>
            <a:off x="350684" y="5389128"/>
            <a:ext cx="6098582" cy="1020921"/>
          </a:xfrm>
          <a:prstGeom prst="rect">
            <a:avLst/>
          </a:prstGeom>
          <a:noFill/>
        </p:spPr>
        <p:txBody>
          <a:bodyPr wrap="square">
            <a:spAutoFit/>
          </a:bodyPr>
          <a:lstStyle/>
          <a:p>
            <a:pPr algn="just">
              <a:lnSpc>
                <a:spcPct val="115000"/>
              </a:lnSpc>
              <a:spcBef>
                <a:spcPts val="1200"/>
              </a:spcBef>
            </a:pPr>
            <a:r>
              <a:rPr lang="id-ID" sz="1800" dirty="0">
                <a:solidFill>
                  <a:srgbClr val="000000"/>
                </a:solidFill>
                <a:effectLst/>
                <a:latin typeface="Arial" panose="020B0604020202020204" pitchFamily="34" charset="0"/>
                <a:ea typeface="Arial" panose="020B0604020202020204" pitchFamily="34" charset="0"/>
              </a:rPr>
              <a:t>Tingkat okupansi tertinggi ada pada bulan Februari (77,86%) dan terendah pada bulan Oktober (56,49%) dengan rentang perbedaan (gap) berkisar 21,37%.</a:t>
            </a:r>
            <a:endParaRPr lang="en-ID"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2403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2BDC75-3946-59FE-4740-5AFAD1D35140}"/>
              </a:ext>
            </a:extLst>
          </p:cNvPr>
          <p:cNvSpPr/>
          <p:nvPr/>
        </p:nvSpPr>
        <p:spPr>
          <a:xfrm>
            <a:off x="3330777" y="389152"/>
            <a:ext cx="8698992" cy="755404"/>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CFDE21E4-179C-DE46-ABE7-EC91025BA464}"/>
              </a:ext>
            </a:extLst>
          </p:cNvPr>
          <p:cNvSpPr txBox="1"/>
          <p:nvPr/>
        </p:nvSpPr>
        <p:spPr>
          <a:xfrm>
            <a:off x="3330777" y="447951"/>
            <a:ext cx="8698992" cy="584775"/>
          </a:xfrm>
          <a:prstGeom prst="rect">
            <a:avLst/>
          </a:prstGeom>
          <a:noFill/>
        </p:spPr>
        <p:txBody>
          <a:bodyPr wrap="square" rtlCol="0">
            <a:spAutoFit/>
          </a:bodyPr>
          <a:lstStyle/>
          <a:p>
            <a:pPr algn="ctr"/>
            <a:r>
              <a:rPr lang="en-US" sz="3200" b="1" dirty="0" err="1">
                <a:solidFill>
                  <a:srgbClr val="FFC000"/>
                </a:solidFill>
                <a:latin typeface="Futura BdCn BT" panose="020B0706020204020204" pitchFamily="34" charset="0"/>
              </a:rPr>
              <a:t>Omnichanel</a:t>
            </a:r>
            <a:endParaRPr lang="en-ID" sz="3200" b="1" dirty="0">
              <a:solidFill>
                <a:srgbClr val="FFC000"/>
              </a:solidFill>
              <a:latin typeface="Futura BdCn BT" panose="020B0706020204020204" pitchFamily="34" charset="0"/>
            </a:endParaRPr>
          </a:p>
        </p:txBody>
      </p:sp>
      <p:sp>
        <p:nvSpPr>
          <p:cNvPr id="8" name="TextBox 7">
            <a:extLst>
              <a:ext uri="{FF2B5EF4-FFF2-40B4-BE49-F238E27FC236}">
                <a16:creationId xmlns:a16="http://schemas.microsoft.com/office/drawing/2014/main" id="{0A06E83B-882C-3B4D-3DC2-1E0D9786E8B8}"/>
              </a:ext>
            </a:extLst>
          </p:cNvPr>
          <p:cNvSpPr txBox="1"/>
          <p:nvPr/>
        </p:nvSpPr>
        <p:spPr>
          <a:xfrm>
            <a:off x="233914" y="1306591"/>
            <a:ext cx="5862086" cy="4524957"/>
          </a:xfrm>
          <a:prstGeom prst="rect">
            <a:avLst/>
          </a:prstGeom>
          <a:noFill/>
        </p:spPr>
        <p:txBody>
          <a:bodyPr wrap="square">
            <a:spAutoFit/>
          </a:bodyPr>
          <a:lstStyle/>
          <a:p>
            <a:pPr algn="just">
              <a:lnSpc>
                <a:spcPct val="115000"/>
              </a:lnSpc>
            </a:pPr>
            <a:r>
              <a:rPr lang="id-ID" sz="1800" dirty="0">
                <a:effectLst/>
                <a:latin typeface="Arial" panose="020B0604020202020204" pitchFamily="34" charset="0"/>
                <a:ea typeface="Arial" panose="020B0604020202020204" pitchFamily="34" charset="0"/>
              </a:rPr>
              <a:t>Omnichannel telah diimplementasikan di KLIP DJP sejak Juli 2022 untuk layanan melalui telepon. Penggunaan sistem baru Omnichannel membutuhkan proses adaptasi baik dari agen maupun peran lain yang berhubungan langsung dengan penggunaannya. Omnichannel memiliki fitur yang dapat mengatur pelaksanaan tugas dari layanan yang dikenal dengan </a:t>
            </a:r>
            <a:r>
              <a:rPr lang="id-ID" sz="1800" i="1" dirty="0">
                <a:effectLst/>
                <a:latin typeface="Arial" panose="020B0604020202020204" pitchFamily="34" charset="0"/>
                <a:ea typeface="Arial" panose="020B0604020202020204" pitchFamily="34" charset="0"/>
              </a:rPr>
              <a:t>blended skill</a:t>
            </a:r>
            <a:r>
              <a:rPr lang="id-ID" sz="1800" dirty="0">
                <a:effectLst/>
                <a:latin typeface="Arial" panose="020B0604020202020204" pitchFamily="34" charset="0"/>
                <a:ea typeface="Arial" panose="020B0604020202020204" pitchFamily="34" charset="0"/>
              </a:rPr>
              <a:t>. KLIP DJP menerapkan sistem kerja baru sesuai KEP-22/LIP/2022 yang diubah dengan KEP-25/LIP/2022 dengan menambahkan kemampuan pada masing-masing agen. Penerapan Omnichannel akan memberikan penambahan kualitas layanan dengan jumlah </a:t>
            </a:r>
            <a:r>
              <a:rPr lang="id-ID" sz="1800" i="1" dirty="0">
                <a:effectLst/>
                <a:latin typeface="Arial" panose="020B0604020202020204" pitchFamily="34" charset="0"/>
                <a:ea typeface="Arial" panose="020B0604020202020204" pitchFamily="34" charset="0"/>
              </a:rPr>
              <a:t>sip trunk</a:t>
            </a:r>
            <a:r>
              <a:rPr lang="id-ID" sz="1800" dirty="0">
                <a:effectLst/>
                <a:latin typeface="Arial" panose="020B0604020202020204" pitchFamily="34" charset="0"/>
                <a:ea typeface="Arial" panose="020B0604020202020204" pitchFamily="34" charset="0"/>
              </a:rPr>
              <a:t> yang meningkat hampir dua kali lipat yaitu dari 90 lisensi menjadi 170 lisensi.</a:t>
            </a:r>
            <a:endParaRPr lang="en-ID" sz="1800" dirty="0">
              <a:effectLst/>
              <a:latin typeface="Arial" panose="020B0604020202020204" pitchFamily="34" charset="0"/>
              <a:ea typeface="Arial" panose="020B0604020202020204" pitchFamily="34" charset="0"/>
            </a:endParaRPr>
          </a:p>
        </p:txBody>
      </p:sp>
      <p:pic>
        <p:nvPicPr>
          <p:cNvPr id="7" name="Picture 6">
            <a:extLst>
              <a:ext uri="{FF2B5EF4-FFF2-40B4-BE49-F238E27FC236}">
                <a16:creationId xmlns:a16="http://schemas.microsoft.com/office/drawing/2014/main" id="{8EDD97B3-8B65-DE78-D52A-29CED3AA23E6}"/>
              </a:ext>
            </a:extLst>
          </p:cNvPr>
          <p:cNvPicPr>
            <a:picLocks noChangeAspect="1"/>
          </p:cNvPicPr>
          <p:nvPr/>
        </p:nvPicPr>
        <p:blipFill rotWithShape="1">
          <a:blip r:embed="rId2"/>
          <a:srcRect l="19597" t="56993" r="41952" b="13100"/>
          <a:stretch/>
        </p:blipFill>
        <p:spPr>
          <a:xfrm>
            <a:off x="6108281" y="2536702"/>
            <a:ext cx="6083719" cy="2660403"/>
          </a:xfrm>
          <a:prstGeom prst="rect">
            <a:avLst/>
          </a:prstGeom>
        </p:spPr>
      </p:pic>
      <p:sp>
        <p:nvSpPr>
          <p:cNvPr id="10" name="TextBox 9">
            <a:extLst>
              <a:ext uri="{FF2B5EF4-FFF2-40B4-BE49-F238E27FC236}">
                <a16:creationId xmlns:a16="http://schemas.microsoft.com/office/drawing/2014/main" id="{67425EEE-9BE0-D96C-C1D8-30E1BF8C0FF0}"/>
              </a:ext>
            </a:extLst>
          </p:cNvPr>
          <p:cNvSpPr txBox="1"/>
          <p:nvPr/>
        </p:nvSpPr>
        <p:spPr>
          <a:xfrm>
            <a:off x="6096000" y="1890371"/>
            <a:ext cx="6098458" cy="646331"/>
          </a:xfrm>
          <a:prstGeom prst="rect">
            <a:avLst/>
          </a:prstGeom>
          <a:noFill/>
        </p:spPr>
        <p:txBody>
          <a:bodyPr wrap="square">
            <a:spAutoFit/>
          </a:bodyPr>
          <a:lstStyle/>
          <a:p>
            <a:pPr algn="just"/>
            <a:r>
              <a:rPr lang="id-ID" sz="1800" dirty="0">
                <a:effectLst/>
                <a:latin typeface="Arial" panose="020B0604020202020204" pitchFamily="34" charset="0"/>
                <a:ea typeface="Arial" panose="020B0604020202020204" pitchFamily="34" charset="0"/>
              </a:rPr>
              <a:t>Sebagai data pembanding, berikut adalah AHT untuk layanan inbound call pada semester II tahun 2022.</a:t>
            </a:r>
            <a:endParaRPr lang="en-ID" dirty="0"/>
          </a:p>
        </p:txBody>
      </p:sp>
    </p:spTree>
    <p:extLst>
      <p:ext uri="{BB962C8B-B14F-4D97-AF65-F5344CB8AC3E}">
        <p14:creationId xmlns:p14="http://schemas.microsoft.com/office/powerpoint/2010/main" val="315373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2BDC75-3946-59FE-4740-5AFAD1D35140}"/>
              </a:ext>
            </a:extLst>
          </p:cNvPr>
          <p:cNvSpPr/>
          <p:nvPr/>
        </p:nvSpPr>
        <p:spPr>
          <a:xfrm>
            <a:off x="3330777" y="389152"/>
            <a:ext cx="8698992" cy="755404"/>
          </a:xfrm>
          <a:prstGeom prst="roundRect">
            <a:avLst>
              <a:gd name="adj" fmla="val 35902"/>
            </a:avLst>
          </a:prstGeom>
          <a:solidFill>
            <a:srgbClr val="1F305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CFDE21E4-179C-DE46-ABE7-EC91025BA464}"/>
              </a:ext>
            </a:extLst>
          </p:cNvPr>
          <p:cNvSpPr txBox="1"/>
          <p:nvPr/>
        </p:nvSpPr>
        <p:spPr>
          <a:xfrm>
            <a:off x="3330777" y="441677"/>
            <a:ext cx="8698992" cy="584775"/>
          </a:xfrm>
          <a:prstGeom prst="rect">
            <a:avLst/>
          </a:prstGeom>
          <a:noFill/>
        </p:spPr>
        <p:txBody>
          <a:bodyPr wrap="square" rtlCol="0">
            <a:spAutoFit/>
          </a:bodyPr>
          <a:lstStyle/>
          <a:p>
            <a:pPr algn="ctr"/>
            <a:r>
              <a:rPr lang="fr-FR" sz="3200" b="1" dirty="0">
                <a:solidFill>
                  <a:srgbClr val="FFC000"/>
                </a:solidFill>
                <a:latin typeface="Futura BdCn BT" panose="020B0706020204020204" pitchFamily="34" charset="0"/>
              </a:rPr>
              <a:t>Interactive Voice </a:t>
            </a:r>
            <a:r>
              <a:rPr lang="fr-FR" sz="3200" b="1" dirty="0" err="1">
                <a:solidFill>
                  <a:srgbClr val="FFC000"/>
                </a:solidFill>
                <a:latin typeface="Futura BdCn BT" panose="020B0706020204020204" pitchFamily="34" charset="0"/>
              </a:rPr>
              <a:t>Response</a:t>
            </a:r>
            <a:r>
              <a:rPr lang="fr-FR" sz="3200" b="1" dirty="0">
                <a:solidFill>
                  <a:srgbClr val="FFC000"/>
                </a:solidFill>
                <a:latin typeface="Futura BdCn BT" panose="020B0706020204020204" pitchFamily="34" charset="0"/>
              </a:rPr>
              <a:t> (IVR)</a:t>
            </a:r>
            <a:endParaRPr lang="en-ID" sz="3200" b="1" dirty="0">
              <a:solidFill>
                <a:srgbClr val="FFC000"/>
              </a:solidFill>
              <a:latin typeface="Futura BdCn BT" panose="020B0706020204020204" pitchFamily="34" charset="0"/>
            </a:endParaRPr>
          </a:p>
        </p:txBody>
      </p:sp>
      <p:sp>
        <p:nvSpPr>
          <p:cNvPr id="8" name="TextBox 7">
            <a:extLst>
              <a:ext uri="{FF2B5EF4-FFF2-40B4-BE49-F238E27FC236}">
                <a16:creationId xmlns:a16="http://schemas.microsoft.com/office/drawing/2014/main" id="{0A06E83B-882C-3B4D-3DC2-1E0D9786E8B8}"/>
              </a:ext>
            </a:extLst>
          </p:cNvPr>
          <p:cNvSpPr txBox="1"/>
          <p:nvPr/>
        </p:nvSpPr>
        <p:spPr>
          <a:xfrm>
            <a:off x="233914" y="1306591"/>
            <a:ext cx="5862086" cy="3404650"/>
          </a:xfrm>
          <a:prstGeom prst="rect">
            <a:avLst/>
          </a:prstGeom>
          <a:noFill/>
        </p:spPr>
        <p:txBody>
          <a:bodyPr wrap="square">
            <a:spAutoFit/>
          </a:bodyPr>
          <a:lstStyle/>
          <a:p>
            <a:pPr algn="just">
              <a:lnSpc>
                <a:spcPct val="115000"/>
              </a:lnSpc>
              <a:spcBef>
                <a:spcPts val="1200"/>
              </a:spcBef>
            </a:pPr>
            <a:r>
              <a:rPr lang="en-US" sz="1800" dirty="0" err="1">
                <a:effectLst/>
                <a:latin typeface="Arial" panose="020B0604020202020204" pitchFamily="34" charset="0"/>
                <a:ea typeface="Arial" panose="020B0604020202020204" pitchFamily="34" charset="0"/>
              </a:rPr>
              <a:t>Untuk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dapat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dapat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terhubung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dengan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agen</a:t>
            </a:r>
            <a:r>
              <a:rPr lang="en-US" sz="1800"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inbound call</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Wajib</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Pajak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akan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tersambung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dengan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mesin</a:t>
            </a:r>
            <a:r>
              <a:rPr lang="en-US" sz="1800" dirty="0">
                <a:effectLst/>
                <a:latin typeface="Arial" panose="020B0604020202020204" pitchFamily="34" charset="0"/>
                <a:ea typeface="Arial" panose="020B0604020202020204" pitchFamily="34" charset="0"/>
              </a:rPr>
              <a:t> IVR </a:t>
            </a:r>
            <a:r>
              <a:rPr lang="en-US" sz="1800" dirty="0" err="1">
                <a:effectLst/>
                <a:latin typeface="Arial" panose="020B0604020202020204" pitchFamily="34" charset="0"/>
                <a:ea typeface="Arial" panose="020B0604020202020204" pitchFamily="34" charset="0"/>
              </a:rPr>
              <a:t>dengan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enam</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pilihan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layanan</a:t>
            </a:r>
            <a:r>
              <a:rPr lang="en-US" sz="1800" dirty="0">
                <a:effectLst/>
                <a:latin typeface="Arial" panose="020B0604020202020204" pitchFamily="34" charset="0"/>
                <a:ea typeface="Arial" panose="020B0604020202020204" pitchFamily="34" charset="0"/>
              </a:rPr>
              <a:t>. Data yang </a:t>
            </a:r>
            <a:r>
              <a:rPr lang="en-US" sz="1800" dirty="0" err="1">
                <a:effectLst/>
                <a:latin typeface="Arial" panose="020B0604020202020204" pitchFamily="34" charset="0"/>
                <a:ea typeface="Arial" panose="020B0604020202020204" pitchFamily="34" charset="0"/>
              </a:rPr>
              <a:t>terekam</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dalam</a:t>
            </a:r>
            <a:r>
              <a:rPr lang="en-US" sz="1800" dirty="0">
                <a:effectLst/>
                <a:latin typeface="Arial" panose="020B0604020202020204" pitchFamily="34" charset="0"/>
                <a:ea typeface="Arial" panose="020B0604020202020204" pitchFamily="34" charset="0"/>
              </a:rPr>
              <a:t> IVR </a:t>
            </a:r>
            <a:r>
              <a:rPr lang="en-US" sz="1800" dirty="0" err="1">
                <a:effectLst/>
                <a:latin typeface="Arial" panose="020B0604020202020204" pitchFamily="34" charset="0"/>
                <a:ea typeface="Arial" panose="020B0604020202020204" pitchFamily="34" charset="0"/>
              </a:rPr>
              <a:t>adalah</a:t>
            </a:r>
            <a:r>
              <a:rPr lang="en-US" sz="1800" dirty="0">
                <a:effectLst/>
                <a:latin typeface="Arial" panose="020B0604020202020204" pitchFamily="34" charset="0"/>
                <a:ea typeface="Arial" panose="020B0604020202020204" pitchFamily="34" charset="0"/>
              </a:rPr>
              <a:t> data </a:t>
            </a:r>
            <a:r>
              <a:rPr lang="en-US" sz="1800" dirty="0" err="1">
                <a:effectLst/>
                <a:latin typeface="Arial" panose="020B0604020202020204" pitchFamily="34" charset="0"/>
                <a:ea typeface="Arial" panose="020B0604020202020204" pitchFamily="34" charset="0"/>
              </a:rPr>
              <a:t>Wajib</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Pajak</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sudah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masuk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dalam</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antrian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Berdasarkan</a:t>
            </a:r>
            <a:r>
              <a:rPr lang="en-US" sz="1800" dirty="0">
                <a:effectLst/>
                <a:latin typeface="Arial" panose="020B0604020202020204" pitchFamily="34" charset="0"/>
                <a:ea typeface="Arial" panose="020B0604020202020204" pitchFamily="34" charset="0"/>
              </a:rPr>
              <a:t> data Telkom pada semester I 2022 </a:t>
            </a:r>
            <a:r>
              <a:rPr lang="en-US" sz="1800" dirty="0" err="1">
                <a:effectLst/>
                <a:latin typeface="Arial" panose="020B0604020202020204" pitchFamily="34" charset="0"/>
                <a:ea typeface="Arial" panose="020B0604020202020204" pitchFamily="34" charset="0"/>
              </a:rPr>
              <a:t>diperoleh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jumlah</a:t>
            </a:r>
            <a:r>
              <a:rPr lang="en-US" sz="1800" dirty="0">
                <a:effectLst/>
                <a:latin typeface="Arial" panose="020B0604020202020204" pitchFamily="34" charset="0"/>
                <a:ea typeface="Arial" panose="020B0604020202020204" pitchFamily="34" charset="0"/>
              </a:rPr>
              <a:t> data </a:t>
            </a:r>
            <a:r>
              <a:rPr lang="en-US" sz="1800" dirty="0" err="1">
                <a:effectLst/>
                <a:latin typeface="Arial" panose="020B0604020202020204" pitchFamily="34" charset="0"/>
                <a:ea typeface="Arial" panose="020B0604020202020204" pitchFamily="34" charset="0"/>
              </a:rPr>
              <a:t>masyarakat</a:t>
            </a:r>
            <a:r>
              <a:rPr lang="en-US" sz="1800" dirty="0">
                <a:effectLst/>
                <a:latin typeface="Arial" panose="020B0604020202020204" pitchFamily="34" charset="0"/>
                <a:ea typeface="Arial" panose="020B0604020202020204" pitchFamily="34" charset="0"/>
              </a:rPr>
              <a:t>/</a:t>
            </a:r>
            <a:r>
              <a:rPr lang="en-US" sz="1800" dirty="0" err="1">
                <a:effectLst/>
                <a:latin typeface="Arial" panose="020B0604020202020204" pitchFamily="34" charset="0"/>
                <a:ea typeface="Arial" panose="020B0604020202020204" pitchFamily="34" charset="0"/>
              </a:rPr>
              <a:t>Wajib</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Pajak</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mencoba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menghubungi</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Kring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Pajak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sebagaimana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tabel</a:t>
            </a:r>
            <a:r>
              <a:rPr lang="en-US" sz="1800" dirty="0">
                <a:effectLst/>
                <a:latin typeface="Arial" panose="020B0604020202020204" pitchFamily="34" charset="0"/>
                <a:ea typeface="Arial" panose="020B0604020202020204" pitchFamily="34" charset="0"/>
              </a:rPr>
              <a:t> 3 </a:t>
            </a:r>
            <a:r>
              <a:rPr lang="en-US" sz="1800" dirty="0" err="1">
                <a:effectLst/>
                <a:latin typeface="Arial" panose="020B0604020202020204" pitchFamily="34" charset="0"/>
                <a:ea typeface="Arial" panose="020B0604020202020204" pitchFamily="34" charset="0"/>
              </a:rPr>
              <a:t>berikut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ini</a:t>
            </a:r>
            <a:r>
              <a:rPr lang="en-US" sz="1800" dirty="0">
                <a:effectLst/>
                <a:latin typeface="Arial" panose="020B0604020202020204" pitchFamily="34" charset="0"/>
                <a:ea typeface="Arial" panose="020B0604020202020204" pitchFamily="34" charset="0"/>
              </a:rPr>
              <a:t>. </a:t>
            </a:r>
          </a:p>
          <a:p>
            <a:pPr algn="just">
              <a:lnSpc>
                <a:spcPct val="115000"/>
              </a:lnSpc>
              <a:spcBef>
                <a:spcPts val="1200"/>
              </a:spcBef>
            </a:pPr>
            <a:r>
              <a:rPr lang="en-US" sz="1800" dirty="0" err="1">
                <a:effectLst/>
                <a:latin typeface="Arial" panose="020B0604020202020204" pitchFamily="34" charset="0"/>
                <a:ea typeface="Arial" panose="020B0604020202020204" pitchFamily="34" charset="0"/>
              </a:rPr>
              <a:t>Terdapat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jumlah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penelepon</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tidak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berhasil</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masuk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ke</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layanan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Kring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Pajak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tidak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dapat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masuk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dalam</a:t>
            </a:r>
            <a:r>
              <a:rPr lang="en-US" sz="1800" dirty="0">
                <a:effectLst/>
                <a:latin typeface="Arial" panose="020B0604020202020204" pitchFamily="34" charset="0"/>
                <a:ea typeface="Arial" panose="020B0604020202020204" pitchFamily="34" charset="0"/>
              </a:rPr>
              <a:t> IVR).</a:t>
            </a:r>
            <a:endParaRPr lang="en-ID" sz="180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1424C2DA-1099-5149-D1C3-041F129102D6}"/>
              </a:ext>
            </a:extLst>
          </p:cNvPr>
          <p:cNvPicPr>
            <a:picLocks noChangeAspect="1"/>
          </p:cNvPicPr>
          <p:nvPr/>
        </p:nvPicPr>
        <p:blipFill rotWithShape="1">
          <a:blip r:embed="rId2"/>
          <a:srcRect l="20685" t="43868" r="43266" b="22567"/>
          <a:stretch/>
        </p:blipFill>
        <p:spPr>
          <a:xfrm>
            <a:off x="6152635" y="1306591"/>
            <a:ext cx="5877134" cy="3076620"/>
          </a:xfrm>
          <a:prstGeom prst="rect">
            <a:avLst/>
          </a:prstGeom>
        </p:spPr>
      </p:pic>
      <p:sp>
        <p:nvSpPr>
          <p:cNvPr id="9" name="TextBox 8">
            <a:extLst>
              <a:ext uri="{FF2B5EF4-FFF2-40B4-BE49-F238E27FC236}">
                <a16:creationId xmlns:a16="http://schemas.microsoft.com/office/drawing/2014/main" id="{F5C6DE14-A329-E5AA-3B19-5B36C2C09819}"/>
              </a:ext>
            </a:extLst>
          </p:cNvPr>
          <p:cNvSpPr txBox="1"/>
          <p:nvPr/>
        </p:nvSpPr>
        <p:spPr>
          <a:xfrm>
            <a:off x="233914" y="4646887"/>
            <a:ext cx="11795855" cy="1976567"/>
          </a:xfrm>
          <a:prstGeom prst="rect">
            <a:avLst/>
          </a:prstGeom>
          <a:noFill/>
        </p:spPr>
        <p:txBody>
          <a:bodyPr wrap="square">
            <a:spAutoFit/>
          </a:bodyPr>
          <a:lstStyle/>
          <a:p>
            <a:pPr algn="just">
              <a:lnSpc>
                <a:spcPct val="115000"/>
              </a:lnSpc>
              <a:spcBef>
                <a:spcPts val="1200"/>
              </a:spcBef>
            </a:pPr>
            <a:r>
              <a:rPr lang="en-US" sz="1800" dirty="0" err="1">
                <a:effectLst/>
                <a:latin typeface="Arial" panose="020B0604020202020204" pitchFamily="34" charset="0"/>
                <a:ea typeface="Arial" panose="020B0604020202020204" pitchFamily="34" charset="0"/>
              </a:rPr>
              <a:t>Sedangkan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dari</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Laporan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Evaluasi</a:t>
            </a:r>
            <a:r>
              <a:rPr lang="en-US" sz="1800" dirty="0">
                <a:effectLst/>
                <a:latin typeface="Arial" panose="020B0604020202020204" pitchFamily="34" charset="0"/>
                <a:ea typeface="Arial" panose="020B0604020202020204" pitchFamily="34" charset="0"/>
              </a:rPr>
              <a:t> Kinerja </a:t>
            </a:r>
            <a:r>
              <a:rPr lang="en-US" sz="1800" dirty="0" err="1">
                <a:effectLst/>
                <a:latin typeface="Arial" panose="020B0604020202020204" pitchFamily="34" charset="0"/>
                <a:ea typeface="Arial" panose="020B0604020202020204" pitchFamily="34" charset="0"/>
              </a:rPr>
              <a:t>atas</a:t>
            </a:r>
            <a:r>
              <a:rPr lang="en-US" sz="1800"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inbound call</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untuk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jumlah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penelepon</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berhasil</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masuk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ke</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dalam</a:t>
            </a:r>
            <a:r>
              <a:rPr lang="en-US" sz="1800" dirty="0">
                <a:effectLst/>
                <a:latin typeface="Arial" panose="020B0604020202020204" pitchFamily="34" charset="0"/>
                <a:ea typeface="Arial" panose="020B0604020202020204" pitchFamily="34" charset="0"/>
              </a:rPr>
              <a:t> IVR </a:t>
            </a:r>
            <a:r>
              <a:rPr lang="en-US" sz="1800" dirty="0" err="1">
                <a:effectLst/>
                <a:latin typeface="Arial" panose="020B0604020202020204" pitchFamily="34" charset="0"/>
                <a:ea typeface="Arial" panose="020B0604020202020204" pitchFamily="34" charset="0"/>
              </a:rPr>
              <a:t>menunjukkan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adanya</a:t>
            </a:r>
            <a:r>
              <a:rPr lang="en-US" sz="1800" dirty="0">
                <a:effectLst/>
                <a:latin typeface="Arial" panose="020B0604020202020204" pitchFamily="34" charset="0"/>
                <a:ea typeface="Arial" panose="020B0604020202020204" pitchFamily="34" charset="0"/>
              </a:rPr>
              <a:t> </a:t>
            </a:r>
            <a:r>
              <a:rPr lang="en-US" sz="1800" i="1" dirty="0" err="1">
                <a:effectLst/>
                <a:latin typeface="Arial" panose="020B0604020202020204" pitchFamily="34" charset="0"/>
                <a:ea typeface="Arial" panose="020B0604020202020204" pitchFamily="34" charset="0"/>
              </a:rPr>
              <a:t>abandone</a:t>
            </a:r>
            <a:r>
              <a:rPr lang="en-US" sz="1800" i="1" dirty="0">
                <a:effectLst/>
                <a:latin typeface="Arial" panose="020B0604020202020204" pitchFamily="34" charset="0"/>
                <a:ea typeface="Arial" panose="020B0604020202020204" pitchFamily="34" charset="0"/>
              </a:rPr>
              <a:t> call</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sebanyak</a:t>
            </a:r>
            <a:r>
              <a:rPr lang="en-US" sz="1800" dirty="0">
                <a:effectLst/>
                <a:latin typeface="Arial" panose="020B0604020202020204" pitchFamily="34" charset="0"/>
                <a:ea typeface="Arial" panose="020B0604020202020204" pitchFamily="34" charset="0"/>
              </a:rPr>
              <a:t> 11.366 </a:t>
            </a:r>
            <a:r>
              <a:rPr lang="en-US" sz="1800" dirty="0" err="1">
                <a:effectLst/>
                <a:latin typeface="Arial" panose="020B0604020202020204" pitchFamily="34" charset="0"/>
                <a:ea typeface="Arial" panose="020B0604020202020204" pitchFamily="34" charset="0"/>
              </a:rPr>
              <a:t>telepon</a:t>
            </a:r>
            <a:r>
              <a:rPr lang="en-US" sz="1800" dirty="0">
                <a:effectLst/>
                <a:latin typeface="Arial" panose="020B0604020202020204" pitchFamily="34" charset="0"/>
                <a:ea typeface="Arial" panose="020B0604020202020204" pitchFamily="34" charset="0"/>
              </a:rPr>
              <a:t> (5,88%) pada semester I dan 13.105 </a:t>
            </a:r>
            <a:r>
              <a:rPr lang="en-US" sz="1800" dirty="0" err="1">
                <a:effectLst/>
                <a:latin typeface="Arial" panose="020B0604020202020204" pitchFamily="34" charset="0"/>
                <a:ea typeface="Arial" panose="020B0604020202020204" pitchFamily="34" charset="0"/>
              </a:rPr>
              <a:t>telepon</a:t>
            </a:r>
            <a:r>
              <a:rPr lang="en-US" sz="1800" dirty="0">
                <a:effectLst/>
                <a:latin typeface="Arial" panose="020B0604020202020204" pitchFamily="34" charset="0"/>
                <a:ea typeface="Arial" panose="020B0604020202020204" pitchFamily="34" charset="0"/>
              </a:rPr>
              <a:t> (7,52%) pada semester II. </a:t>
            </a:r>
            <a:r>
              <a:rPr lang="en-US" sz="1800" i="1" dirty="0" err="1">
                <a:effectLst/>
                <a:latin typeface="Arial" panose="020B0604020202020204" pitchFamily="34" charset="0"/>
                <a:ea typeface="Arial" panose="020B0604020202020204" pitchFamily="34" charset="0"/>
              </a:rPr>
              <a:t>Abandone</a:t>
            </a:r>
            <a:r>
              <a:rPr lang="en-US" sz="1800" i="1" dirty="0">
                <a:effectLst/>
                <a:latin typeface="Arial" panose="020B0604020202020204" pitchFamily="34" charset="0"/>
                <a:ea typeface="Arial" panose="020B0604020202020204" pitchFamily="34" charset="0"/>
              </a:rPr>
              <a:t> call</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meningkat</a:t>
            </a:r>
            <a:r>
              <a:rPr lang="en-US" sz="1800" dirty="0">
                <a:effectLst/>
                <a:latin typeface="Arial" panose="020B0604020202020204" pitchFamily="34" charset="0"/>
                <a:ea typeface="Arial" panose="020B0604020202020204" pitchFamily="34" charset="0"/>
              </a:rPr>
              <a:t> pada semester II </a:t>
            </a:r>
            <a:r>
              <a:rPr lang="en-US" sz="1800" dirty="0" err="1">
                <a:effectLst/>
                <a:latin typeface="Arial" panose="020B0604020202020204" pitchFamily="34" charset="0"/>
                <a:ea typeface="Arial" panose="020B0604020202020204" pitchFamily="34" charset="0"/>
              </a:rPr>
              <a:t>dapat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mengindikasikan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waktu</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dibutuhkan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agen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dalam</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melayani</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wajib</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pajak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tidak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sesuai</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dengan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waktu</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diharapkan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wajib</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pajak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untuk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menunggu</a:t>
            </a:r>
            <a:r>
              <a:rPr lang="en-US" sz="1800" dirty="0">
                <a:effectLst/>
                <a:latin typeface="Arial" panose="020B0604020202020204" pitchFamily="34" charset="0"/>
                <a:ea typeface="Arial" panose="020B0604020202020204" pitchFamily="34" charset="0"/>
              </a:rPr>
              <a:t>. Hal lain yang </a:t>
            </a:r>
            <a:r>
              <a:rPr lang="en-US" sz="1800" dirty="0" err="1">
                <a:effectLst/>
                <a:latin typeface="Arial" panose="020B0604020202020204" pitchFamily="34" charset="0"/>
                <a:ea typeface="Arial" panose="020B0604020202020204" pitchFamily="34" charset="0"/>
              </a:rPr>
              <a:t>dapat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menjadi</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penyebab</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adalah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faktor</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biaya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dari</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layanan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mengingat</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wajib</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pajak</a:t>
            </a:r>
            <a:r>
              <a:rPr lang="en-US" sz="1800" dirty="0">
                <a:effectLst/>
                <a:latin typeface="Arial" panose="020B0604020202020204" pitchFamily="34" charset="0"/>
                <a:ea typeface="Arial" panose="020B0604020202020204" pitchFamily="34" charset="0"/>
              </a:rPr>
              <a:t> yang </a:t>
            </a:r>
            <a:r>
              <a:rPr lang="en-US" sz="1800" dirty="0" err="1">
                <a:effectLst/>
                <a:latin typeface="Arial" panose="020B0604020202020204" pitchFamily="34" charset="0"/>
                <a:ea typeface="Arial" panose="020B0604020202020204" pitchFamily="34" charset="0"/>
              </a:rPr>
              <a:t>meminta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layanan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Kring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Pajak</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masih</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dibebankan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biaya</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pulsa</a:t>
            </a:r>
            <a:r>
              <a:rPr lang="en-US" sz="1800" dirty="0">
                <a:effectLst/>
                <a:latin typeface="Arial" panose="020B0604020202020204" pitchFamily="34" charset="0"/>
                <a:ea typeface="Arial" panose="020B0604020202020204" pitchFamily="34" charset="0"/>
              </a:rPr>
              <a:t>.</a:t>
            </a:r>
            <a:endParaRPr lang="en-ID"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8852674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D68D989-968D-4F78-B939-79F5CE3ED752}" vid="{87BA745D-28E6-467D-85B6-76A95507F6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618081e-053c-43f9-96b2-23a82a8ed040" xsi:nil="true"/>
    <lcf76f155ced4ddcb4097134ff3c332f xmlns="3cdbb211-5556-4702-af5b-9f4530d77cc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3173C3A8CFD4EA7D82D1D593F81CD" ma:contentTypeVersion="13" ma:contentTypeDescription="Create a new document." ma:contentTypeScope="" ma:versionID="86b1ca40031dc4b0abc1938e78df2eda">
  <xsd:schema xmlns:xsd="http://www.w3.org/2001/XMLSchema" xmlns:xs="http://www.w3.org/2001/XMLSchema" xmlns:p="http://schemas.microsoft.com/office/2006/metadata/properties" xmlns:ns2="3cdbb211-5556-4702-af5b-9f4530d77cc2" xmlns:ns3="4618081e-053c-43f9-96b2-23a82a8ed040" targetNamespace="http://schemas.microsoft.com/office/2006/metadata/properties" ma:root="true" ma:fieldsID="3634d7d067e1a9284258ceedcd312e63" ns2:_="" ns3:_="">
    <xsd:import namespace="3cdbb211-5556-4702-af5b-9f4530d77cc2"/>
    <xsd:import namespace="4618081e-053c-43f9-96b2-23a82a8ed0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bb211-5556-4702-af5b-9f4530d77c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3a81aea-b39a-4503-b357-deb112bd17e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18081e-053c-43f9-96b2-23a82a8ed04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f7dc0a2-910b-4951-9609-497c81b43440}" ma:internalName="TaxCatchAll" ma:showField="CatchAllData" ma:web="4618081e-053c-43f9-96b2-23a82a8ed0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AFE8FD-9B83-4EE0-91D1-4E1D2F78E386}">
  <ds:schemaRefs>
    <ds:schemaRef ds:uri="http://schemas.microsoft.com/office/2006/metadata/properties"/>
    <ds:schemaRef ds:uri="http://schemas.microsoft.com/office/infopath/2007/PartnerControls"/>
    <ds:schemaRef ds:uri="4618081e-053c-43f9-96b2-23a82a8ed040"/>
    <ds:schemaRef ds:uri="3cdbb211-5556-4702-af5b-9f4530d77cc2"/>
  </ds:schemaRefs>
</ds:datastoreItem>
</file>

<file path=customXml/itemProps2.xml><?xml version="1.0" encoding="utf-8"?>
<ds:datastoreItem xmlns:ds="http://schemas.openxmlformats.org/officeDocument/2006/customXml" ds:itemID="{6E515280-73E6-49DC-8296-C129053D5794}">
  <ds:schemaRefs>
    <ds:schemaRef ds:uri="http://schemas.microsoft.com/sharepoint/v3/contenttype/forms"/>
  </ds:schemaRefs>
</ds:datastoreItem>
</file>

<file path=customXml/itemProps3.xml><?xml version="1.0" encoding="utf-8"?>
<ds:datastoreItem xmlns:ds="http://schemas.openxmlformats.org/officeDocument/2006/customXml" ds:itemID="{6D69F181-B6C8-46A9-AF20-254521CE3369}"/>
</file>

<file path=docProps/app.xml><?xml version="1.0" encoding="utf-8"?>
<Properties xmlns="http://schemas.openxmlformats.org/officeDocument/2006/extended-properties" xmlns:vt="http://schemas.openxmlformats.org/officeDocument/2006/docPropsVTypes">
  <Template>Theme1</Template>
  <TotalTime>52</TotalTime>
  <Words>2120</Words>
  <Application>Microsoft Office PowerPoint</Application>
  <PresentationFormat>Widescreen</PresentationFormat>
  <Paragraphs>70</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Theme1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ALDY PRASETYO PUTRANANDA</dc:creator>
  <cp:lastModifiedBy>Xamira Zaveena</cp:lastModifiedBy>
  <cp:revision>49</cp:revision>
  <dcterms:created xsi:type="dcterms:W3CDTF">2022-10-31T07:16:05Z</dcterms:created>
  <dcterms:modified xsi:type="dcterms:W3CDTF">2023-04-17T01:18:23Z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0x0101005813173C3A8CFD4EA7D82D1D593F81CD</vt:lpwstr>
  </property>
  <property fmtid="{D5CDD505-2E9C-101B-9397-08002B2CF9AE}" pid="3" name="MediaServiceImageTags">
    <vt:lpwstr/>
  </property>
</Properties>
</file>